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y="5143500" cx="9144000"/>
  <p:notesSz cx="6858000" cy="9144000"/>
  <p:embeddedFontLst>
    <p:embeddedFont>
      <p:font typeface="Proxima Nova"/>
      <p:regular r:id="rId83"/>
      <p:bold r:id="rId84"/>
      <p:italic r:id="rId85"/>
      <p:boldItalic r:id="rId86"/>
    </p:embeddedFont>
    <p:embeddedFont>
      <p:font typeface="Pacifico"/>
      <p:regular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eveline vlassenroo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0220F5-0D88-4947-BD66-FF80927DB8C5}">
  <a:tblStyle styleId="{5A0220F5-0D88-4947-BD66-FF80927DB8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7026085-5153-48B8-ABA4-7ABEDA343725}" styleName="Table_1">
    <a:wholeTbl>
      <a:tcTxStyle b="off" i="off">
        <a:font>
          <a:latin typeface="Calibri"/>
          <a:ea typeface="Calibri"/>
          <a:cs typeface="Calibri"/>
        </a:font>
        <a:srgbClr val="373636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CE6"/>
          </a:solidFill>
        </a:fill>
      </a:tcStyle>
    </a:wholeTbl>
    <a:band1H>
      <a:tcTxStyle b="off" i="off"/>
      <a:tcStyle>
        <a:fill>
          <a:solidFill>
            <a:srgbClr val="FFF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FFAC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FFF20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FFF2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200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200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ProximaNova-bold.fntdata"/><Relationship Id="rId83" Type="http://schemas.openxmlformats.org/officeDocument/2006/relationships/font" Target="fonts/ProximaNova-regular.fntdata"/><Relationship Id="rId42" Type="http://schemas.openxmlformats.org/officeDocument/2006/relationships/slide" Target="slides/slide35.xml"/><Relationship Id="rId86" Type="http://schemas.openxmlformats.org/officeDocument/2006/relationships/font" Target="fonts/ProximaNova-boldItalic.fntdata"/><Relationship Id="rId41" Type="http://schemas.openxmlformats.org/officeDocument/2006/relationships/slide" Target="slides/slide34.xml"/><Relationship Id="rId85" Type="http://schemas.openxmlformats.org/officeDocument/2006/relationships/font" Target="fonts/ProximaNova-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Pacifico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9-10T11:53:03.372">
    <p:pos x="6000" y="0"/>
    <p:text>@raf.buyle@gmail.com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9-10T11:49:28.697">
    <p:pos x="6000" y="0"/>
    <p:text>Marc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11-24T13:11:04.216">
    <p:pos x="6000" y="0"/>
    <p:text>Dwight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09-10T12:25:16.834">
    <p:pos x="6000" y="0"/>
    <p:text>URI's toevoegen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Uniform_Resource_Identifier" TargetMode="External"/><Relationship Id="rId3" Type="http://schemas.openxmlformats.org/officeDocument/2006/relationships/hyperlink" Target="https://en.wikipedia.org/wiki/Hypertext_Transfer_Protocol" TargetMode="External"/><Relationship Id="rId4" Type="http://schemas.openxmlformats.org/officeDocument/2006/relationships/hyperlink" Target="https://en.wikipedia.org/wiki/Resource_Description_Framework" TargetMode="External"/><Relationship Id="rId5" Type="http://schemas.openxmlformats.org/officeDocument/2006/relationships/hyperlink" Target="https://en.wikipedia.org/wiki/SPARQ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ams.microsoft.com/l/meetup-join/19%3ameeting_ZTMzZWUyZWUtYjRhMy00MmM5LTljNTUtNzViZDgwYjQ2YjEz%40thread.v2/0?context=%7b%22Tid%22%3a%220c0338a6-9561-4ee8-b8d6-4e89cbd520a0%22%2c%22Oid%22%3a%2285f3f71a-148d-4f98-b9b2-5e30c71d8961%22%7d" TargetMode="External"/><Relationship Id="rId3" Type="http://schemas.openxmlformats.org/officeDocument/2006/relationships/hyperlink" Target="https://teams.microsoft.com/l/meetup-join/19%3ameeting_YzJlOTI1ZTUtZjdkMi00YThlLTllNTgtZTcyMGEzMTI2NWJm%40thread.v2/0?context=%7b%22Tid%22%3a%220c0338a6-9561-4ee8-b8d6-4e89cbd520a0%22%2c%22Oid%22%3a%2285f3f71a-148d-4f98-b9b2-5e30c71d8961%22%7d" TargetMode="External"/><Relationship Id="rId4" Type="http://schemas.openxmlformats.org/officeDocument/2006/relationships/hyperlink" Target="https://teams.microsoft.com/l/meetup-join/19%3ameeting_M2Y4NTA0MzItNGIwMS00NTY1LWIzODQtZTllN2QxNDAxZmJh%40thread.v2/0?context=%7b%22Tid%22%3a%220c0338a6-9561-4ee8-b8d6-4e89cbd520a0%22%2c%22Oid%22%3a%2285f3f71a-148d-4f98-b9b2-5e30c71d8961%22%7d" TargetMode="External"/><Relationship Id="rId5" Type="http://schemas.openxmlformats.org/officeDocument/2006/relationships/hyperlink" Target="https://teams.microsoft.com/l/meetup-join/19%3ameeting_NDkyMGU1OWQtMmNlMy00N2UzLWJmYzAtYTBiYjYxZjkzZjBh%40thread.v2/0?context=%7b%22Tid%22%3a%220c0338a6-9561-4ee8-b8d6-4e89cbd520a0%22%2c%22Oid%22%3a%2285f3f71a-148d-4f98-b9b2-5e30c71d8961%22%7d" TargetMode="External"/><Relationship Id="rId6" Type="http://schemas.openxmlformats.org/officeDocument/2006/relationships/hyperlink" Target="https://teams.microsoft.com/l/meetup-join/19%3ameeting_NDJlMWI5NjUtNTIwNC00MjgwLTgyYWYtNGVmYjVkYWM0YjFl%40thread.v2/0?context=%7b%22Tid%22%3a%220c0338a6-9561-4ee8-b8d6-4e89cbd520a0%22%2c%22Oid%22%3a%2285f3f71a-148d-4f98-b9b2-5e30c71d8961%22%7d" TargetMode="External"/><Relationship Id="rId7" Type="http://schemas.openxmlformats.org/officeDocument/2006/relationships/hyperlink" Target="https://teams.microsoft.com/l/meetup-join/19%3ameeting_MTcyYmFiNzMtMzY1Mi00ZGRkLTk4MzktMDZlYzNkZTU5MjYz%40thread.v2/0?context=%7b%22Tid%22%3a%220c0338a6-9561-4ee8-b8d6-4e89cbd520a0%22%2c%22Oid%22%3a%2285f3f71a-148d-4f98-b9b2-5e30c71d8961%22%7d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45dcd1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9745dcd1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369c2d1f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ad369c2d1f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745dcd1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745dcd1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745dcd1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745dcd1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745dcd1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745dcd1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01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Proxima Nova"/>
              <a:buAutoNum type="arabicPeriod"/>
            </a:pPr>
            <a:r>
              <a:rPr lang="en-US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Uniform Resource Identifiers</a:t>
            </a: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(URIs) should be used to name and identify individual things.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Proxima Nova"/>
              <a:buAutoNum type="arabicPeriod"/>
            </a:pPr>
            <a:r>
              <a:rPr lang="en-US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</a:t>
            </a: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URIs should be used to allow these things to be looked up, interpreted, and subsequently "dereferenced".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Proxima Nova"/>
              <a:buAutoNum type="arabicPeriod"/>
            </a:pP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Useful information about what a name identifies should be provided through open standards such as </a:t>
            </a:r>
            <a:r>
              <a:rPr lang="en-US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RDF</a:t>
            </a: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SPARQL</a:t>
            </a: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etc.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Proxima Nova"/>
              <a:buAutoNum type="arabicPeriod"/>
            </a:pP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When publishing data on the Web, other things should be referred to using their HTTP URI-based names.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745dcd12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745dcd12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745dcd129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745dcd129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745dcd12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745dcd12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745dcd12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745dcd12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745dcd129_0_3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9745dcd12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3" name="Google Shape;323;g9745dcd129_0_37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745dcd12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745dcd12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d7170a5f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d7170a5f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ebda7b90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ebda7b9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ebda7b90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ebda7b90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ebda7b90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ebda7b90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ebda7b90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ebda7b90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ebda7b90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ebda7b90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Uitleggen dat als URI’s we ook konden gekozen hebben voor ISBN nummers omdat die over gans de wereld een boek uniek identificeren, maar dat die niet dereferencieerbaar zijn.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gebruiken daarom de kracht van het Web en kiezen voor URL’s als URI’s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ebda7b90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ebda7b90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ebda7b90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ebda7b90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7d895ed6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7d895ed6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ca0fb83d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aca0fb83d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82c3149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82c3149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gif?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d895ed6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d895ed6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745dcd129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745dcd12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a15cf123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8a15cf123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ebda7b9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g9ebda7b9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a15cf123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Links naar de MS Teams: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PLENAIR: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u="sng">
                <a:solidFill>
                  <a:srgbClr val="6264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1 [FR]: Thierry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2 [FR]: Pascal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3 [ENG]: Raf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4 [NL]: Dwight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5 [NL]: Liesbet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" name="Google Shape;500;g8a15cf123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859591ed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05" name="Google Shape;505;g7859591ed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0607b6ca_2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13" name="Google Shape;513;gad0607b6ca_2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ca0fb83d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aca0fb83d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Move nog toevoegen</a:t>
            </a:r>
            <a:endParaRPr/>
          </a:p>
        </p:txBody>
      </p:sp>
      <p:sp>
        <p:nvSpPr>
          <p:cNvPr id="544" name="Google Shape;544;gaca0fb83dd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9ebda7b90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9ebda7b90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8a15cf1235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68" name="Google Shape;568;g8a15cf1235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ad0607b6ca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ad0607b6ca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concepten uit de use case halen die ze herkennen. Moderator overloopt de verschillende concepten and clusters towards the predefined concepts in slides 47 (this is the solution)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a15cf123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Different user requirements from different stakeholders we will not focus on ALL  these requirements in the use case to make it more easy to explain.</a:t>
            </a:r>
            <a:endParaRPr/>
          </a:p>
        </p:txBody>
      </p:sp>
      <p:sp>
        <p:nvSpPr>
          <p:cNvPr id="600" name="Google Shape;600;g8a15cf123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a0fb83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0" name="Google Shape;620;gaca0fb83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a15cf1235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36" name="Google Shape;636;g8a15cf1235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ca0fb83d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gaca0fb83d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a15cf1235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5" name="Google Shape;675;g8a15cf1235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a15cf1235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95" name="Google Shape;695;g8a15cf1235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a15cf1235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4" name="Google Shape;714;g8a15cf1235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a15cf1235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9" name="Google Shape;729;g8a15cf1235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a15cf1235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46" name="Google Shape;746;g8a15cf1235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a15cf1235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5" name="Google Shape;765;g8a15cf1235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8a15cf1235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9" name="Google Shape;779;g8a15cf1235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aca0fb83d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4" name="Google Shape;794;gaca0fb83d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ad0607b6ca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3" name="Google Shape;813;gad0607b6ca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a15cf1235_2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33" name="Google Shape;833;g8a15cf1235_2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8a15cf1235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2" name="Google Shape;852;g8a15cf1235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a15cf1235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5" name="Google Shape;865;g8a15cf1235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a15cf12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8a15cf12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ad0607b6ca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8" name="Google Shape;878;gad0607b6ca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a15cf1235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4" name="Google Shape;894;g8a15cf1235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a15cf1235_2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12" name="Google Shape;912;g8a15cf1235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a15cf1235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1" name="Google Shape;931;g8a15cf1235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d0607b6c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cardinalities says something on how many times a relationship can occur. There exist 3 types of relations: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1-to-1 relation: The Wishbone chair has only one unique serial number. And one serial number only belongs to one single chair.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1-to many-relation: The Wishbone chair has only one designer which is Hans Wegner. But Hans Wegner designed many (=*) other chairs.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Many-to-many relation: The Wishbone chair is made of multiple materials for example oak and papercord. But many things are made of the same materials.</a:t>
            </a:r>
            <a:endParaRPr/>
          </a:p>
        </p:txBody>
      </p:sp>
      <p:sp>
        <p:nvSpPr>
          <p:cNvPr id="946" name="Google Shape;946;gad0607b6c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ad0607b6c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8" name="Google Shape;978;gad0607b6ca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8a15cf1235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3" name="Google Shape;1003;g8a15cf1235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ca0fb83d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9" name="Google Shape;1029;gaca0fb83d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aca0fb83d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6" name="Google Shape;1046;gaca0fb83d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ca0fb83d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4" name="Google Shape;1084;gaca0fb83d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745dcd1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9745dcd1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aca0fb83dd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7" name="Google Shape;1127;gaca0fb83dd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aca0fb83dd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8" name="Google Shape;1178;gaca0fb83dd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a15cf1235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2" name="Google Shape;1242;g8a15cf1235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7859591edc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05" name="Google Shape;1305;g7859591edc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a15cf123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g8a15cf123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8a15cf1235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0" name="Google Shape;1320;g8a15cf1235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d7170a5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ad7170a5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ca0fb83d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aca0fb83d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dia">
  <p:cSld name="1_Titeldia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288000" y="216000"/>
            <a:ext cx="8553600" cy="4699125"/>
            <a:chOff x="288000" y="288000"/>
            <a:chExt cx="8553600" cy="6265500"/>
          </a:xfrm>
        </p:grpSpPr>
        <p:sp>
          <p:nvSpPr>
            <p:cNvPr id="13" name="Google Shape;13;p2"/>
            <p:cNvSpPr/>
            <p:nvPr/>
          </p:nvSpPr>
          <p:spPr>
            <a:xfrm>
              <a:off x="288000" y="288000"/>
              <a:ext cx="6768000" cy="626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56000" y="288000"/>
              <a:ext cx="1785600" cy="6264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576000" y="1890000"/>
            <a:ext cx="7070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88600" y="3131025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504001" y="3786629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i="0" sz="17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000" y="432000"/>
            <a:ext cx="1851225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62" name="Google Shape;6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>
  <p:cSld name="Titel en 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57200" y="69058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6553200" y="4767263"/>
            <a:ext cx="2133600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kel Titel">
  <p:cSld name="Enkel Titel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dubbele Inhoud">
  <p:cSld name="Titel en dubbele Inhoud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28650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7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653116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3433" l="763" r="6439" t="1399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59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jpg"/><Relationship Id="rId5" Type="http://schemas.openxmlformats.org/officeDocument/2006/relationships/image" Target="../media/image32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gif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3.xml"/><Relationship Id="rId4" Type="http://schemas.openxmlformats.org/officeDocument/2006/relationships/hyperlink" Target="https://www.itb.ec.europa.eu/docs/guides/latest/validatingRDF/index.html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hyperlink" Target="https://bit.ly/group1iceg" TargetMode="External"/><Relationship Id="rId5" Type="http://schemas.openxmlformats.org/officeDocument/2006/relationships/hyperlink" Target="https://bit.ly/group2iceg" TargetMode="External"/><Relationship Id="rId6" Type="http://schemas.openxmlformats.org/officeDocument/2006/relationships/hyperlink" Target="https://bit.ly/group3iceg" TargetMode="External"/><Relationship Id="rId7" Type="http://schemas.openxmlformats.org/officeDocument/2006/relationships/hyperlink" Target="https://bit.ly/group4iceg" TargetMode="External"/><Relationship Id="rId8" Type="http://schemas.openxmlformats.org/officeDocument/2006/relationships/hyperlink" Target="https://bit.ly/group5ice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bit.ly/whiteboardiceg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youtube.com/watch?v=KXZ2tuOqYas" TargetMode="External"/><Relationship Id="rId4" Type="http://schemas.openxmlformats.org/officeDocument/2006/relationships/image" Target="../media/image55.jpg"/><Relationship Id="rId5" Type="http://schemas.openxmlformats.org/officeDocument/2006/relationships/hyperlink" Target="http://www.youtube.com/watch?v=aLOWUVXQAmc" TargetMode="External"/><Relationship Id="rId6" Type="http://schemas.openxmlformats.org/officeDocument/2006/relationships/image" Target="../media/image5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Relationship Id="rId5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ata.vlaanderen.be/ns" TargetMode="External"/><Relationship Id="rId4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hyperlink" Target="https://bit.ly/userhandbookisa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50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ata.vlaanderen.be/doc/applicatieprofiel/generiek-basis/#Persoon" TargetMode="External"/><Relationship Id="rId4" Type="http://schemas.openxmlformats.org/officeDocument/2006/relationships/hyperlink" Target="https://data.vlaanderen.be/doc/applicatieprofiel/generiek-basis/#Persoon" TargetMode="External"/><Relationship Id="rId9" Type="http://schemas.openxmlformats.org/officeDocument/2006/relationships/hyperlink" Target="https://data.vlaanderen.be/doc/applicatieprofiel/organisatie-basis/#Geregistreerde%20Organisatie" TargetMode="External"/><Relationship Id="rId5" Type="http://schemas.openxmlformats.org/officeDocument/2006/relationships/hyperlink" Target="https://data.vlaanderen.be/doc/applicatieprofiel/generiek-basis/#Persoon" TargetMode="External"/><Relationship Id="rId6" Type="http://schemas.openxmlformats.org/officeDocument/2006/relationships/hyperlink" Target="https://data.vlaanderen.be/doc/applicatieprofiel/dienstencataloog/#Publieke%20Dienstverlening" TargetMode="External"/><Relationship Id="rId7" Type="http://schemas.openxmlformats.org/officeDocument/2006/relationships/hyperlink" Target="https://data.vlaanderen.be/doc/applicatieprofiel/dienstencataloog/#Publieke%20Dienstverlening" TargetMode="External"/><Relationship Id="rId8" Type="http://schemas.openxmlformats.org/officeDocument/2006/relationships/hyperlink" Target="https://data.vlaanderen.be/ns/adres#Adres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purl.org/cerif/frapo/Gift" TargetMode="External"/><Relationship Id="rId4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s://course.freeyourmetadata.org/modeling/" TargetMode="External"/><Relationship Id="rId5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/Relationships>
</file>

<file path=ppt/slides/_rels/slide72.xml.rels><?xml version="1.0" encoding="UTF-8" standalone="yes"?><Relationships xmlns="http://schemas.openxmlformats.org/package/2006/relationships"><Relationship Id="rId20" Type="http://schemas.openxmlformats.org/officeDocument/2006/relationships/hyperlink" Target="https://data.vlaanderen.be/doc/applicatieprofiel/organisatie-basis/#Organisatie%3Aheeft%20geregistreerde%20vestiging" TargetMode="External"/><Relationship Id="rId11" Type="http://schemas.openxmlformats.org/officeDocument/2006/relationships/hyperlink" Target="https://data.vlaanderen.be/doc/applicatieprofiel/adresregister/#Adresvoorstelling%3Abusnummer" TargetMode="External"/><Relationship Id="rId22" Type="http://schemas.openxmlformats.org/officeDocument/2006/relationships/hyperlink" Target="https://data.vlaanderen.be/doc/applicatieprofiel/dienstencataloog/#Publieke%20Dienstverlening%3Aheeft%20verantwoordelijke" TargetMode="External"/><Relationship Id="rId10" Type="http://schemas.openxmlformats.org/officeDocument/2006/relationships/hyperlink" Target="https://data.vlaanderen.be/doc/applicatieprofiel/adresregister/#Adresvoorstelling%3Ahuisnummer" TargetMode="External"/><Relationship Id="rId21" Type="http://schemas.openxmlformats.org/officeDocument/2006/relationships/hyperlink" Target="https://data.vlaanderen.be/doc/applicatieprofiel/organisatie-basis/#Organisatie%3Aheeft%20geregistreerde%20vestiging" TargetMode="External"/><Relationship Id="rId13" Type="http://schemas.openxmlformats.org/officeDocument/2006/relationships/hyperlink" Target="https://data.vlaanderen.be/doc/applicatieprofiel/organisatie-basis/#Geregistreerde%20Organisatie%3Aregistratie" TargetMode="External"/><Relationship Id="rId12" Type="http://schemas.openxmlformats.org/officeDocument/2006/relationships/hyperlink" Target="https://data.vlaanderen.be/doc/applicatieprofiel/organisatie-basis/#Geregistreerde%20Organisatie%3Awettelijke%20naam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comments" Target="../comments/comment4.xml"/><Relationship Id="rId4" Type="http://schemas.openxmlformats.org/officeDocument/2006/relationships/image" Target="../media/image50.png"/><Relationship Id="rId9" Type="http://schemas.openxmlformats.org/officeDocument/2006/relationships/hyperlink" Target="https://data.vlaanderen.be/doc/applicatieprofiel/adresregister/#Adresvoorstelling%3Astraatnaam" TargetMode="External"/><Relationship Id="rId15" Type="http://schemas.openxmlformats.org/officeDocument/2006/relationships/hyperlink" Target="http://data.europa.eu/m8g/Output" TargetMode="External"/><Relationship Id="rId14" Type="http://schemas.openxmlformats.org/officeDocument/2006/relationships/hyperlink" Target="https://data.vlaanderen.be/doc/applicatieprofiel/persoon-basis/#Verblijfplaats%3Averblijfsadres" TargetMode="External"/><Relationship Id="rId17" Type="http://schemas.openxmlformats.org/officeDocument/2006/relationships/hyperlink" Target="https://data.vlaanderen.be/doc/applicatieprofiel/dienstencataloog/#Publieke%20Dienstverlening%3Aproduceert" TargetMode="External"/><Relationship Id="rId16" Type="http://schemas.openxmlformats.org/officeDocument/2006/relationships/hyperlink" Target="https://data.vlaanderen.be/doc/applicatieprofiel/dienstencataloog/#Publieke%20Dienstverlening%3Abeschrijving" TargetMode="External"/><Relationship Id="rId5" Type="http://schemas.openxmlformats.org/officeDocument/2006/relationships/hyperlink" Target="https://data.vlaanderen.be/doc/applicatieprofiel/persoon-basis/#Persoon%3Avoornaam" TargetMode="External"/><Relationship Id="rId19" Type="http://schemas.openxmlformats.org/officeDocument/2006/relationships/hyperlink" Target="https://data.vlaanderen.be/doc/applicatieprofiel/organisatie-basis/#Organisatie%3Aheeft%20geregistreerde%20vestiging" TargetMode="External"/><Relationship Id="rId6" Type="http://schemas.openxmlformats.org/officeDocument/2006/relationships/hyperlink" Target="https://data.vlaanderen.be/doc/applicatieprofiel/persoon-basis/#Persoon%3Aachternaam" TargetMode="External"/><Relationship Id="rId18" Type="http://schemas.openxmlformats.org/officeDocument/2006/relationships/hyperlink" Target="https://data.vlaanderen.be/doc/applicatieprofiel/organisatie-basis/#Organisatie%3Aheeft%20vestiging" TargetMode="External"/><Relationship Id="rId7" Type="http://schemas.openxmlformats.org/officeDocument/2006/relationships/hyperlink" Target="https://data.vlaanderen.be/doc/applicatieprofiel/adresregister/#Adresvoorstelling%3Aland" TargetMode="External"/><Relationship Id="rId8" Type="http://schemas.openxmlformats.org/officeDocument/2006/relationships/hyperlink" Target="https://data.vlaanderen.be/doc/applicatieprofiel/adresregister/#Adresvoorstelling%3Agemeentenaam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0.png"/><Relationship Id="rId4" Type="http://schemas.openxmlformats.org/officeDocument/2006/relationships/hyperlink" Target="https://bit.ly/plenaryiceg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4294967295" type="ctrTitle"/>
          </p:nvPr>
        </p:nvSpPr>
        <p:spPr>
          <a:xfrm>
            <a:off x="576000" y="1890000"/>
            <a:ext cx="7070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ICEG Interoperability Training</a:t>
            </a:r>
            <a:endParaRPr/>
          </a:p>
        </p:txBody>
      </p:sp>
      <p:sp>
        <p:nvSpPr>
          <p:cNvPr id="102" name="Google Shape;102;p18"/>
          <p:cNvSpPr txBox="1"/>
          <p:nvPr>
            <p:ph idx="4294967295" type="subTitle"/>
          </p:nvPr>
        </p:nvSpPr>
        <p:spPr>
          <a:xfrm>
            <a:off x="588600" y="3131025"/>
            <a:ext cx="49833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rPr b="1" lang="en-US" sz="2400"/>
              <a:t>MS Teams </a:t>
            </a:r>
            <a:r>
              <a:rPr b="1" lang="en-US" sz="2400"/>
              <a:t>(120min)</a:t>
            </a:r>
            <a:endParaRPr b="1" sz="24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t/>
            </a:r>
            <a:endParaRPr sz="15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rPr lang="en-US" sz="2400"/>
              <a:t>4</a:t>
            </a:r>
            <a:r>
              <a:rPr lang="en-US" sz="2400"/>
              <a:t> december 2020 </a:t>
            </a:r>
            <a:endParaRPr sz="24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rPr lang="en-US" sz="2400"/>
              <a:t>#beinterop</a:t>
            </a:r>
            <a:endParaRPr sz="24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t/>
            </a:r>
            <a:endParaRPr sz="155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035900" y="3326250"/>
            <a:ext cx="2287818" cy="1070874"/>
          </a:xfrm>
          <a:prstGeom prst="irregularSeal2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start </a:t>
            </a:r>
            <a:r>
              <a:rPr b="1" lang="en-US" sz="1600">
                <a:latin typeface="Proxima Nova"/>
                <a:ea typeface="Proxima Nova"/>
                <a:cs typeface="Proxima Nova"/>
                <a:sym typeface="Proxima Nova"/>
              </a:rPr>
              <a:t>at 10:05</a:t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205225"/>
            <a:ext cx="1136900" cy="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325" y="288150"/>
            <a:ext cx="1499675" cy="4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8475" y="39700"/>
            <a:ext cx="904825" cy="7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1888700" y="2124800"/>
            <a:ext cx="5366599" cy="301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Interoperability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The ability of </a:t>
            </a:r>
            <a:r>
              <a:rPr lang="en-US" sz="1800"/>
              <a:t> </a:t>
            </a:r>
            <a:r>
              <a:rPr b="1" lang="en-US" sz="1800"/>
              <a:t>different autonomous organizations or systems</a:t>
            </a:r>
            <a:r>
              <a:rPr lang="en-US" sz="1800"/>
              <a:t> to </a:t>
            </a:r>
            <a:r>
              <a:rPr b="1" lang="en-US" sz="1800"/>
              <a:t>communicate and collaborate</a:t>
            </a:r>
            <a:r>
              <a:rPr lang="en-US" sz="1800"/>
              <a:t> with each other.</a:t>
            </a:r>
            <a:endParaRPr sz="18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7070350" y="-48175"/>
            <a:ext cx="20157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Levels of interoperability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7825" y="43250"/>
            <a:ext cx="228076" cy="2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8"/>
          <p:cNvGrpSpPr/>
          <p:nvPr/>
        </p:nvGrpSpPr>
        <p:grpSpPr>
          <a:xfrm>
            <a:off x="1078468" y="867444"/>
            <a:ext cx="7967911" cy="3333001"/>
            <a:chOff x="442334" y="930964"/>
            <a:chExt cx="10128271" cy="4426297"/>
          </a:xfrm>
        </p:grpSpPr>
        <p:grpSp>
          <p:nvGrpSpPr>
            <p:cNvPr id="184" name="Google Shape;184;p28"/>
            <p:cNvGrpSpPr/>
            <p:nvPr/>
          </p:nvGrpSpPr>
          <p:grpSpPr>
            <a:xfrm>
              <a:off x="442334" y="930964"/>
              <a:ext cx="10128271" cy="3748393"/>
              <a:chOff x="1259702" y="1438058"/>
              <a:chExt cx="8646296" cy="3199926"/>
            </a:xfrm>
          </p:grpSpPr>
          <p:pic>
            <p:nvPicPr>
              <p:cNvPr id="185" name="Google Shape;185;p28"/>
              <p:cNvPicPr preferRelativeResize="0"/>
              <p:nvPr/>
            </p:nvPicPr>
            <p:blipFill rotWithShape="1">
              <a:blip r:embed="rId3">
                <a:alphaModFix/>
              </a:blip>
              <a:srcRect b="19244" l="0" r="0" t="0"/>
              <a:stretch/>
            </p:blipFill>
            <p:spPr>
              <a:xfrm>
                <a:off x="1259702" y="1438058"/>
                <a:ext cx="8646296" cy="319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" name="Google Shape;186;p28"/>
              <p:cNvSpPr/>
              <p:nvPr/>
            </p:nvSpPr>
            <p:spPr>
              <a:xfrm>
                <a:off x="6475615" y="4430684"/>
                <a:ext cx="640200" cy="20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7" name="Google Shape;187;p28"/>
            <p:cNvSpPr txBox="1"/>
            <p:nvPr/>
          </p:nvSpPr>
          <p:spPr>
            <a:xfrm>
              <a:off x="1145595" y="4849499"/>
              <a:ext cx="2091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Local government</a:t>
              </a:r>
              <a:endPara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3753820" y="4711061"/>
              <a:ext cx="1683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&gt; 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1000</a:t>
              </a: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publi</a:t>
              </a: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c services</a:t>
              </a:r>
              <a:endPara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5756088" y="4707625"/>
              <a:ext cx="1863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&gt; 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250</a:t>
              </a: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informati</a:t>
              </a: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on systems</a:t>
              </a:r>
              <a:endPara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7737881" y="4682699"/>
              <a:ext cx="1763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&gt; 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1500</a:t>
              </a: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publi</a:t>
              </a: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c administrations</a:t>
              </a:r>
              <a:endPara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91" name="Google Shape;191;p28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Interoperability: Why important?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2" name="Google Shape;192;p2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Semantic interoperability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9" name="Google Shape;199;p2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9"/>
          <p:cNvGrpSpPr/>
          <p:nvPr/>
        </p:nvGrpSpPr>
        <p:grpSpPr>
          <a:xfrm>
            <a:off x="1035025" y="919500"/>
            <a:ext cx="7073938" cy="3904051"/>
            <a:chOff x="1035025" y="919500"/>
            <a:chExt cx="7073938" cy="3904051"/>
          </a:xfrm>
        </p:grpSpPr>
        <p:pic>
          <p:nvPicPr>
            <p:cNvPr id="202" name="Google Shape;20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5025" y="919500"/>
              <a:ext cx="7073938" cy="3904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9"/>
            <p:cNvSpPr txBox="1"/>
            <p:nvPr/>
          </p:nvSpPr>
          <p:spPr>
            <a:xfrm>
              <a:off x="1284175" y="11954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Applications look at the real world from different perspectives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4" name="Google Shape;204;p29"/>
            <p:cNvSpPr txBox="1"/>
            <p:nvPr/>
          </p:nvSpPr>
          <p:spPr>
            <a:xfrm>
              <a:off x="1284175" y="19365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Information is structured/ modeled from 1 perspective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5" name="Google Shape;205;p29"/>
            <p:cNvSpPr txBox="1"/>
            <p:nvPr/>
          </p:nvSpPr>
          <p:spPr>
            <a:xfrm>
              <a:off x="1284175" y="26776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Authentic sources exist as silos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6" name="Google Shape;206;p29"/>
            <p:cNvSpPr txBox="1"/>
            <p:nvPr/>
          </p:nvSpPr>
          <p:spPr>
            <a:xfrm>
              <a:off x="1284175" y="34187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Multiple costs to linked information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1284175" y="41598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Impact on quality and efficiency of service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4 levels of interoperability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2239113" y="21006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Organisational 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interoperability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2239113" y="27234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Semantic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 interoperability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2239113" y="33462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Technical 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interoperability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2239113" y="14778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Legal 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interoperability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7" name="Google Shape;217;p3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0"/>
          <p:cNvSpPr txBox="1"/>
          <p:nvPr/>
        </p:nvSpPr>
        <p:spPr>
          <a:xfrm>
            <a:off x="6470575" y="625375"/>
            <a:ext cx="2378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refers to inline legislation between different organizations and policy areas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6765525" y="2159025"/>
            <a:ext cx="2378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aligning business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processes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between different organisations and policy areas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392200" y="2473350"/>
            <a:ext cx="1568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focuses on the meaning of data elements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6091575" y="3983425"/>
            <a:ext cx="222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pertains to the different protocols, formats and interfaces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2" name="Google Shape;222;p30"/>
          <p:cNvCxnSpPr>
            <a:stCxn id="215" idx="2"/>
            <a:endCxn id="221" idx="1"/>
          </p:cNvCxnSpPr>
          <p:nvPr/>
        </p:nvCxnSpPr>
        <p:spPr>
          <a:xfrm flipH="1" rot="-5400000">
            <a:off x="4705263" y="3006900"/>
            <a:ext cx="727500" cy="20451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0"/>
          <p:cNvCxnSpPr>
            <a:stCxn id="213" idx="3"/>
            <a:endCxn id="219" idx="1"/>
          </p:cNvCxnSpPr>
          <p:nvPr/>
        </p:nvCxnSpPr>
        <p:spPr>
          <a:xfrm>
            <a:off x="5853813" y="2260350"/>
            <a:ext cx="911700" cy="3084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0"/>
          <p:cNvCxnSpPr>
            <a:stCxn id="216" idx="3"/>
            <a:endCxn id="218" idx="1"/>
          </p:cNvCxnSpPr>
          <p:nvPr/>
        </p:nvCxnSpPr>
        <p:spPr>
          <a:xfrm flipH="1" rot="10800000">
            <a:off x="5853813" y="1035150"/>
            <a:ext cx="616800" cy="6024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0"/>
          <p:cNvCxnSpPr>
            <a:stCxn id="214" idx="1"/>
            <a:endCxn id="220" idx="3"/>
          </p:cNvCxnSpPr>
          <p:nvPr/>
        </p:nvCxnSpPr>
        <p:spPr>
          <a:xfrm flipH="1">
            <a:off x="1960713" y="2883150"/>
            <a:ext cx="278400" cy="600"/>
          </a:xfrm>
          <a:prstGeom prst="curvedConnector3">
            <a:avLst>
              <a:gd fmla="val 5002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1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32" name="Google Shape;232;p31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1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1"/>
          <p:cNvSpPr/>
          <p:nvPr/>
        </p:nvSpPr>
        <p:spPr>
          <a:xfrm flipH="1">
            <a:off x="938737" y="31139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Identifi</a:t>
            </a: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ers</a:t>
            </a: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31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1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Standardised</a:t>
            </a: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Informati</a:t>
            </a: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(RDF)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1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Links </a:t>
            </a: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to other 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fbeeldingsresultaat voor linked Data" id="238" name="Google Shape;238;p31"/>
          <p:cNvPicPr preferRelativeResize="0"/>
          <p:nvPr/>
        </p:nvPicPr>
        <p:blipFill rotWithShape="1">
          <a:blip r:embed="rId4">
            <a:alphaModFix/>
          </a:blip>
          <a:srcRect b="0" l="0" r="0" t="16338"/>
          <a:stretch/>
        </p:blipFill>
        <p:spPr>
          <a:xfrm>
            <a:off x="1424472" y="842275"/>
            <a:ext cx="3277610" cy="2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0" name="Google Shape;240;p3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2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47" name="Google Shape;247;p32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2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32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Identifi</a:t>
            </a:r>
            <a:r>
              <a:rPr b="1"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ers</a:t>
            </a: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b="1"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32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2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Standardised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Informati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2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to other information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4" name="Google Shape;254;p3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2"/>
          <p:cNvSpPr txBox="1"/>
          <p:nvPr/>
        </p:nvSpPr>
        <p:spPr>
          <a:xfrm>
            <a:off x="787259" y="16249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256" name="Google Shape;256;p32"/>
          <p:cNvCxnSpPr>
            <a:stCxn id="255" idx="3"/>
          </p:cNvCxnSpPr>
          <p:nvPr/>
        </p:nvCxnSpPr>
        <p:spPr>
          <a:xfrm>
            <a:off x="5187959" y="1770649"/>
            <a:ext cx="1923600" cy="160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57" name="Google Shape;257;p32"/>
          <p:cNvSpPr txBox="1"/>
          <p:nvPr/>
        </p:nvSpPr>
        <p:spPr>
          <a:xfrm>
            <a:off x="6016870" y="3215924"/>
            <a:ext cx="2959200" cy="433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b="0" i="0" lang="en-US" sz="1108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b="0" i="0" lang="en-US" sz="1108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 b="6578" l="34074" r="35065" t="20646"/>
          <a:stretch/>
        </p:blipFill>
        <p:spPr>
          <a:xfrm>
            <a:off x="1474814" y="2004262"/>
            <a:ext cx="1108891" cy="14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1474" y="2042344"/>
            <a:ext cx="1680531" cy="1394876"/>
          </a:xfrm>
          <a:prstGeom prst="rect">
            <a:avLst/>
          </a:prstGeom>
          <a:solidFill>
            <a:srgbClr val="FFFFFF"/>
          </a:solidFill>
          <a:ln cap="sq" cmpd="sng" w="381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3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66" name="Google Shape;266;p33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3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iers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3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b="1"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b="1"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3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33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3" name="Google Shape;273;p3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3"/>
          <p:cNvSpPr txBox="1"/>
          <p:nvPr/>
        </p:nvSpPr>
        <p:spPr>
          <a:xfrm>
            <a:off x="787259" y="20821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pic>
        <p:nvPicPr>
          <p:cNvPr descr="HttpRequester" id="275" name="Google Shape;27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1784" y="2846999"/>
            <a:ext cx="3497600" cy="2227975"/>
          </a:xfrm>
          <a:prstGeom prst="rect">
            <a:avLst/>
          </a:prstGeom>
          <a:solidFill>
            <a:srgbClr val="FFFFFF"/>
          </a:solidFill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876" y="2854376"/>
            <a:ext cx="2520098" cy="1960605"/>
          </a:xfrm>
          <a:prstGeom prst="rect">
            <a:avLst/>
          </a:prstGeom>
          <a:solidFill>
            <a:srgbClr val="FFFFFF"/>
          </a:solidFill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77" name="Google Shape;277;p33"/>
          <p:cNvSpPr/>
          <p:nvPr/>
        </p:nvSpPr>
        <p:spPr>
          <a:xfrm rot="2103566">
            <a:off x="1852951" y="2426245"/>
            <a:ext cx="167123" cy="37536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37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t/>
            </a:r>
            <a:endParaRPr b="0" i="0" sz="12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/>
          <p:nvPr/>
        </p:nvSpPr>
        <p:spPr>
          <a:xfrm rot="-1517278">
            <a:off x="3569848" y="2424136"/>
            <a:ext cx="168552" cy="37225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37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t/>
            </a:r>
            <a:endParaRPr b="0" i="0" sz="12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929225" y="4783175"/>
            <a:ext cx="14391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Mensleesbaar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4282025" y="4783175"/>
            <a:ext cx="1734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Computerleesbaar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87" name="Google Shape;287;p34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34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34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Identifi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ers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34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4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lang="en-US" sz="1662">
                <a:latin typeface="Proxima Nova"/>
                <a:ea typeface="Proxima Nova"/>
                <a:cs typeface="Proxima Nova"/>
                <a:sym typeface="Proxima Nova"/>
              </a:rPr>
              <a:t>Standardised</a:t>
            </a:r>
            <a:r>
              <a:rPr b="1" i="0" lang="en-US" sz="1662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Informati</a:t>
            </a:r>
            <a:r>
              <a:rPr b="1" lang="en-US" sz="1662"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b="1" i="0" lang="en-US" sz="1662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(RDF)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4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to other information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4" name="Google Shape;294;p3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4"/>
          <p:cNvSpPr txBox="1"/>
          <p:nvPr/>
        </p:nvSpPr>
        <p:spPr>
          <a:xfrm>
            <a:off x="457363" y="2750357"/>
            <a:ext cx="38163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http://data.vlaanderen.be/ns/adres</a:t>
            </a:r>
            <a:endParaRPr/>
          </a:p>
        </p:txBody>
      </p:sp>
      <p:sp>
        <p:nvSpPr>
          <p:cNvPr id="296" name="Google Shape;296;p34"/>
          <p:cNvSpPr txBox="1"/>
          <p:nvPr/>
        </p:nvSpPr>
        <p:spPr>
          <a:xfrm>
            <a:off x="1260033" y="3203002"/>
            <a:ext cx="42069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https://www.w3.org/ns/locn#adminUnitL2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4">
            <a:alphaModFix/>
          </a:blip>
          <a:srcRect b="3314" l="5014" r="5113" t="5135"/>
          <a:stretch/>
        </p:blipFill>
        <p:spPr>
          <a:xfrm>
            <a:off x="5466925" y="1515048"/>
            <a:ext cx="3509300" cy="298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5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304" name="Google Shape;304;p35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5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Identifi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ers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35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35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Standardised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Informati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35"/>
          <p:cNvSpPr/>
          <p:nvPr/>
        </p:nvSpPr>
        <p:spPr>
          <a:xfrm flipH="1">
            <a:off x="938737" y="2498307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latin typeface="Proxima Nova"/>
                <a:ea typeface="Proxima Nova"/>
                <a:cs typeface="Proxima Nova"/>
                <a:sym typeface="Proxima Nova"/>
              </a:rPr>
              <a:t>Links </a:t>
            </a:r>
            <a:r>
              <a:rPr b="1" lang="en-US" sz="1662">
                <a:latin typeface="Proxima Nova"/>
                <a:ea typeface="Proxima Nova"/>
                <a:cs typeface="Proxima Nova"/>
                <a:sym typeface="Proxima Nova"/>
              </a:rPr>
              <a:t>to other information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1" name="Google Shape;311;p3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35"/>
          <p:cNvSpPr txBox="1"/>
          <p:nvPr/>
        </p:nvSpPr>
        <p:spPr>
          <a:xfrm>
            <a:off x="704794" y="4105263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313" name="Google Shape;313;p35"/>
          <p:cNvCxnSpPr>
            <a:stCxn id="312" idx="3"/>
          </p:cNvCxnSpPr>
          <p:nvPr/>
        </p:nvCxnSpPr>
        <p:spPr>
          <a:xfrm flipH="1" rot="10800000">
            <a:off x="5105494" y="3220113"/>
            <a:ext cx="1914000" cy="1030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14" name="Google Shape;314;p35"/>
          <p:cNvSpPr txBox="1"/>
          <p:nvPr/>
        </p:nvSpPr>
        <p:spPr>
          <a:xfrm>
            <a:off x="670836" y="3071125"/>
            <a:ext cx="45006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data.vlaanderen.be/id/organisatie/OVO002949</a:t>
            </a:r>
            <a:endParaRPr/>
          </a:p>
        </p:txBody>
      </p:sp>
      <p:cxnSp>
        <p:nvCxnSpPr>
          <p:cNvPr id="315" name="Google Shape;315;p35"/>
          <p:cNvCxnSpPr>
            <a:stCxn id="314" idx="3"/>
          </p:cNvCxnSpPr>
          <p:nvPr/>
        </p:nvCxnSpPr>
        <p:spPr>
          <a:xfrm flipH="1" rot="10800000">
            <a:off x="5171436" y="2252575"/>
            <a:ext cx="1764600" cy="964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16" name="Google Shape;316;p35"/>
          <p:cNvSpPr/>
          <p:nvPr/>
        </p:nvSpPr>
        <p:spPr>
          <a:xfrm>
            <a:off x="804875" y="3406675"/>
            <a:ext cx="218400" cy="636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37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t/>
            </a:r>
            <a:endParaRPr b="0" i="0" sz="12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1632600" y="4517250"/>
            <a:ext cx="3311400" cy="44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 sz="1200"/>
          </a:p>
        </p:txBody>
      </p:sp>
      <p:sp>
        <p:nvSpPr>
          <p:cNvPr id="318" name="Google Shape;318;p35"/>
          <p:cNvSpPr txBox="1"/>
          <p:nvPr/>
        </p:nvSpPr>
        <p:spPr>
          <a:xfrm>
            <a:off x="1655559" y="3455290"/>
            <a:ext cx="3265500" cy="2913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Agentschap Informatie Vlaanderen</a:t>
            </a:r>
            <a:endParaRPr i="0" sz="12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1534143" y="1471027"/>
            <a:ext cx="3322200" cy="292500"/>
          </a:xfrm>
          <a:prstGeom prst="rect">
            <a:avLst/>
          </a:prstGeom>
          <a:noFill/>
          <a:ln cap="flat" cmpd="sng" w="9525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Identificator 2132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75" y="1290178"/>
            <a:ext cx="1054514" cy="6386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6"/>
          <p:cNvCxnSpPr>
            <a:stCxn id="325" idx="3"/>
            <a:endCxn id="326" idx="1"/>
          </p:cNvCxnSpPr>
          <p:nvPr/>
        </p:nvCxnSpPr>
        <p:spPr>
          <a:xfrm flipH="1" rot="10800000">
            <a:off x="4856343" y="1609477"/>
            <a:ext cx="1601700" cy="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Document" id="328" name="Google Shape;32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8165" y="3475760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6"/>
          <p:cNvGrpSpPr/>
          <p:nvPr/>
        </p:nvGrpSpPr>
        <p:grpSpPr>
          <a:xfrm>
            <a:off x="5003965" y="1928885"/>
            <a:ext cx="3347461" cy="2808749"/>
            <a:chOff x="5528955" y="2571849"/>
            <a:chExt cx="4463281" cy="3744998"/>
          </a:xfrm>
        </p:grpSpPr>
        <p:cxnSp>
          <p:nvCxnSpPr>
            <p:cNvPr id="330" name="Google Shape;330;p36"/>
            <p:cNvCxnSpPr>
              <a:stCxn id="328" idx="3"/>
              <a:endCxn id="326" idx="2"/>
            </p:cNvCxnSpPr>
            <p:nvPr/>
          </p:nvCxnSpPr>
          <p:spPr>
            <a:xfrm flipH="1" rot="10800000">
              <a:off x="5528955" y="2571849"/>
              <a:ext cx="2641800" cy="2519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331" name="Google Shape;331;p36"/>
            <p:cNvGrpSpPr/>
            <p:nvPr/>
          </p:nvGrpSpPr>
          <p:grpSpPr>
            <a:xfrm>
              <a:off x="5595115" y="2741246"/>
              <a:ext cx="4397121" cy="3575601"/>
              <a:chOff x="5595115" y="2741246"/>
              <a:chExt cx="4397121" cy="3575601"/>
            </a:xfrm>
          </p:grpSpPr>
          <p:sp>
            <p:nvSpPr>
              <p:cNvPr id="332" name="Google Shape;332;p36"/>
              <p:cNvSpPr txBox="1"/>
              <p:nvPr/>
            </p:nvSpPr>
            <p:spPr>
              <a:xfrm rot="-2665129">
                <a:off x="5361097" y="3592987"/>
                <a:ext cx="2593235" cy="389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By taking over all the data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6"/>
              <p:cNvSpPr txBox="1"/>
              <p:nvPr/>
            </p:nvSpPr>
            <p:spPr>
              <a:xfrm>
                <a:off x="6331936" y="4326647"/>
                <a:ext cx="3660300" cy="199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{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“buildingName”: “VAC GENT”,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“buildingYear”: “2010”,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“E-level” : “50”,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“address”: “Maria Hendrikaplein 90”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}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4" name="Google Shape;334;p36"/>
          <p:cNvGrpSpPr/>
          <p:nvPr/>
        </p:nvGrpSpPr>
        <p:grpSpPr>
          <a:xfrm>
            <a:off x="3195190" y="1763510"/>
            <a:ext cx="1122975" cy="2055150"/>
            <a:chOff x="3117253" y="2351346"/>
            <a:chExt cx="1497300" cy="2740200"/>
          </a:xfrm>
        </p:grpSpPr>
        <p:cxnSp>
          <p:nvCxnSpPr>
            <p:cNvPr id="335" name="Google Shape;335;p36"/>
            <p:cNvCxnSpPr>
              <a:stCxn id="328" idx="1"/>
              <a:endCxn id="325" idx="2"/>
            </p:cNvCxnSpPr>
            <p:nvPr/>
          </p:nvCxnSpPr>
          <p:spPr>
            <a:xfrm rot="10800000">
              <a:off x="3117253" y="2351346"/>
              <a:ext cx="1497300" cy="274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36" name="Google Shape;336;p36"/>
            <p:cNvSpPr txBox="1"/>
            <p:nvPr/>
          </p:nvSpPr>
          <p:spPr>
            <a:xfrm rot="3675207">
              <a:off x="2733181" y="3636732"/>
              <a:ext cx="2157043" cy="389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373636"/>
                  </a:solidFill>
                  <a:latin typeface="Calibri"/>
                  <a:ea typeface="Calibri"/>
                  <a:cs typeface="Calibri"/>
                  <a:sym typeface="Calibri"/>
                </a:rPr>
                <a:t>By saving a reference</a:t>
              </a:r>
              <a:endParaRPr b="0" i="0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36"/>
          <p:cNvGrpSpPr/>
          <p:nvPr/>
        </p:nvGrpSpPr>
        <p:grpSpPr>
          <a:xfrm>
            <a:off x="1932301" y="4833298"/>
            <a:ext cx="5492501" cy="312981"/>
            <a:chOff x="1930400" y="6268183"/>
            <a:chExt cx="7323334" cy="417308"/>
          </a:xfrm>
        </p:grpSpPr>
        <p:cxnSp>
          <p:nvCxnSpPr>
            <p:cNvPr id="338" name="Google Shape;338;p36"/>
            <p:cNvCxnSpPr/>
            <p:nvPr/>
          </p:nvCxnSpPr>
          <p:spPr>
            <a:xfrm>
              <a:off x="1930400" y="6357076"/>
              <a:ext cx="6943200" cy="0"/>
            </a:xfrm>
            <a:prstGeom prst="straightConnector1">
              <a:avLst/>
            </a:prstGeom>
            <a:noFill/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39" name="Google Shape;339;p36"/>
            <p:cNvSpPr/>
            <p:nvPr/>
          </p:nvSpPr>
          <p:spPr>
            <a:xfrm>
              <a:off x="2308225" y="6268183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4178300" y="6268895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5959475" y="6268183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8275805" y="6268183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6"/>
            <p:cNvSpPr txBox="1"/>
            <p:nvPr/>
          </p:nvSpPr>
          <p:spPr>
            <a:xfrm>
              <a:off x="8592834" y="6295491"/>
              <a:ext cx="660900" cy="3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6"/>
          <p:cNvSpPr txBox="1"/>
          <p:nvPr/>
        </p:nvSpPr>
        <p:spPr>
          <a:xfrm>
            <a:off x="1534143" y="1469108"/>
            <a:ext cx="3322200" cy="292500"/>
          </a:xfrm>
          <a:prstGeom prst="rect">
            <a:avLst/>
          </a:prstGeom>
          <a:noFill/>
          <a:ln cap="flat" cmpd="sng" w="9525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VO:Gebouw:2132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1534143" y="1471380"/>
            <a:ext cx="3322200" cy="292500"/>
          </a:xfrm>
          <a:prstGeom prst="rect">
            <a:avLst/>
          </a:prstGeom>
          <a:noFill/>
          <a:ln cap="flat" cmpd="sng" w="9525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https://data.vlaanderen.be/id/gebouw/2132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URI’s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7" name="Google Shape;347;p3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8" name="Google Shape;34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4294967295"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/>
              <a:t>Agreements</a:t>
            </a:r>
            <a:endParaRPr/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63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80"/>
              <a:buChar char="•"/>
            </a:pPr>
            <a:r>
              <a:rPr lang="en-US" sz="2000"/>
              <a:t>Audience is </a:t>
            </a:r>
            <a:r>
              <a:rPr b="1" lang="en-US" sz="2000"/>
              <a:t>muted</a:t>
            </a:r>
            <a:r>
              <a:rPr lang="en-US" sz="2000"/>
              <a:t> and webcam is </a:t>
            </a:r>
            <a:r>
              <a:rPr b="1" lang="en-US" sz="2000"/>
              <a:t>turned off</a:t>
            </a:r>
            <a:r>
              <a:rPr lang="en-US" sz="2000"/>
              <a:t>.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Recording of the session?</a:t>
            </a:r>
            <a:endParaRPr sz="2000"/>
          </a:p>
          <a:p>
            <a:pPr indent="-34163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80"/>
              <a:buChar char="•"/>
            </a:pPr>
            <a:r>
              <a:rPr lang="en-US" sz="2000"/>
              <a:t>Questions, comments or suggestions can be shared via the </a:t>
            </a:r>
            <a:r>
              <a:rPr b="1" lang="en-US" sz="2000"/>
              <a:t>chat function</a:t>
            </a:r>
            <a:r>
              <a:rPr lang="en-US" sz="2000"/>
              <a:t> of MS Teams.</a:t>
            </a:r>
            <a:endParaRPr sz="2000"/>
          </a:p>
          <a:p>
            <a:pPr indent="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→	Interaction is encouraged! </a:t>
            </a:r>
            <a:endParaRPr sz="1400"/>
          </a:p>
          <a:p>
            <a:pPr indent="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	+1 of -1</a:t>
            </a:r>
            <a:endParaRPr sz="1400"/>
          </a:p>
          <a:p>
            <a:pPr indent="-34163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80"/>
              <a:buChar char="•"/>
            </a:pPr>
            <a:r>
              <a:rPr lang="en-US" sz="2000"/>
              <a:t>A yes/no question can be answered simply and quickly via chat: 	</a:t>
            </a:r>
            <a:r>
              <a:rPr lang="en-US" sz="1400"/>
              <a:t>Agree= +1    Disagree= -1</a:t>
            </a:r>
            <a:endParaRPr sz="1400"/>
          </a:p>
          <a:p>
            <a:pPr indent="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Scalable process for registering, developing, changing and phasing out data standards.</a:t>
            </a:r>
            <a:endParaRPr/>
          </a:p>
        </p:txBody>
      </p:sp>
      <p:cxnSp>
        <p:nvCxnSpPr>
          <p:cNvPr id="354" name="Google Shape;354;p3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Governance: ICEG process and method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291263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439" y="1716350"/>
            <a:ext cx="2272311" cy="3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725" y="1903875"/>
            <a:ext cx="4997851" cy="20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 txBox="1"/>
          <p:nvPr/>
        </p:nvSpPr>
        <p:spPr>
          <a:xfrm>
            <a:off x="384725" y="4061775"/>
            <a:ext cx="5138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Abstract: French, Dutch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Full paper: English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W3C, IEEE, IETF, IAB en ISA, Open Stand, OSLO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idx="4294967295" type="body"/>
          </p:nvPr>
        </p:nvSpPr>
        <p:spPr>
          <a:xfrm>
            <a:off x="384725" y="1099200"/>
            <a:ext cx="78564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 </a:t>
            </a:r>
            <a:r>
              <a:rPr b="1" lang="en-US" sz="1200">
                <a:solidFill>
                  <a:srgbClr val="000000"/>
                </a:solidFill>
              </a:rPr>
              <a:t>ICEG*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b="1" lang="en-US" sz="1200">
                <a:solidFill>
                  <a:srgbClr val="000000"/>
                </a:solidFill>
              </a:rPr>
              <a:t>review group ‘open standards</a:t>
            </a:r>
            <a:r>
              <a:rPr lang="en-US" sz="1200">
                <a:solidFill>
                  <a:srgbClr val="000000"/>
                </a:solidFill>
              </a:rPr>
              <a:t>’ has a permanent character and is responsible for the central coordination and follow-up of the work related to the standardisation of information.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Mission aligned to the </a:t>
            </a:r>
            <a:r>
              <a:rPr b="1" lang="en-US" sz="1200">
                <a:solidFill>
                  <a:srgbClr val="000000"/>
                </a:solidFill>
              </a:rPr>
              <a:t>existing ICEG collaboration agreement</a:t>
            </a:r>
            <a:r>
              <a:rPr lang="en-US" sz="1200">
                <a:solidFill>
                  <a:srgbClr val="000000"/>
                </a:solidFill>
              </a:rPr>
              <a:t> between the federal, regional and community authorities (dd. 2013-08-2</a:t>
            </a:r>
            <a:r>
              <a:rPr lang="en-US" sz="1200">
                <a:solidFill>
                  <a:srgbClr val="000000"/>
                </a:solidFill>
              </a:rPr>
              <a:t>6).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 work is part of the standardisation of: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•meaning of the information (semantic),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•syntax (grammar) and technical standards for the exchange of the information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•metadata for discoverability ('data on data’).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In addition, the working group monitors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•mutual consistency of standards,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•international standards that impact governments in Belgium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•generic development and the change process.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 working group on data standards gathers on a regular basis.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365" name="Google Shape;365;p3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8"/>
          <p:cNvSpPr txBox="1"/>
          <p:nvPr/>
        </p:nvSpPr>
        <p:spPr>
          <a:xfrm>
            <a:off x="502725" y="168400"/>
            <a:ext cx="8296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Governance: ICEG mission statement and roles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291263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8"/>
          <p:cNvSpPr txBox="1"/>
          <p:nvPr/>
        </p:nvSpPr>
        <p:spPr>
          <a:xfrm>
            <a:off x="4155900" y="4824300"/>
            <a:ext cx="4988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Proxima Nova"/>
                <a:ea typeface="Proxima Nova"/>
                <a:cs typeface="Proxima Nova"/>
                <a:sym typeface="Proxima Nova"/>
              </a:rPr>
              <a:t>(*) ICEG</a:t>
            </a: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 = Interfederal Collaboration on e-Government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3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9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It’s all about the context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725" y="1242025"/>
            <a:ext cx="4848999" cy="37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4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40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 want to exchange data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716000" y="1660925"/>
            <a:ext cx="246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“Fietsteller-Zuid”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“type” : “BicycleCounter”,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“city” : “Ghent”,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“today” : “100”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720875" y="1402775"/>
            <a:ext cx="633300" cy="258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JSON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050" y="1305350"/>
            <a:ext cx="1796649" cy="2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4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1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But how do we understand each other?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716000" y="1660925"/>
            <a:ext cx="246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“Fietsteller-Zuid”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“type” : “BicycleCounter”,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“city” : “Ghent”,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“today” : “100”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720875" y="1402775"/>
            <a:ext cx="633300" cy="258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JSON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95" name="Google Shape;395;p41"/>
          <p:cNvGraphicFramePr/>
          <p:nvPr/>
        </p:nvGraphicFramePr>
        <p:xfrm>
          <a:off x="1422550" y="38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{5A0220F5-0D88-4947-BD66-FF80927DB8C5}</a:tableStyleId>
              </a:tblPr>
              <a:tblGrid>
                <a:gridCol w="1856625"/>
                <a:gridCol w="1856625"/>
                <a:gridCol w="1856625"/>
                <a:gridCol w="1856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type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location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number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F7 Gent-Kortrijk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BikePassageCounter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Waregem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6" name="Google Shape;396;p41"/>
          <p:cNvSpPr txBox="1"/>
          <p:nvPr/>
        </p:nvSpPr>
        <p:spPr>
          <a:xfrm>
            <a:off x="1422550" y="3537575"/>
            <a:ext cx="2615400" cy="258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Table / CSV / Spreadsheet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050" y="1305350"/>
            <a:ext cx="1796649" cy="2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4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42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We know, but machines don’t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628650" y="2825025"/>
            <a:ext cx="49632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BicycleCounter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is the same as a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Number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basically means the same as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today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in this context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/>
        </p:nvSpPr>
        <p:spPr>
          <a:xfrm rot="1585521">
            <a:off x="7735026" y="436787"/>
            <a:ext cx="880387" cy="442206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Triples!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4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43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Solved by using URIs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7" name="Google Shape;417;p43"/>
          <p:cNvCxnSpPr>
            <a:stCxn id="416" idx="2"/>
          </p:cNvCxnSpPr>
          <p:nvPr/>
        </p:nvCxnSpPr>
        <p:spPr>
          <a:xfrm>
            <a:off x="4572000" y="2489525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43"/>
          <p:cNvSpPr txBox="1"/>
          <p:nvPr/>
        </p:nvSpPr>
        <p:spPr>
          <a:xfrm>
            <a:off x="3018175" y="2888325"/>
            <a:ext cx="3010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https://wikipedia.org/BikeCounter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457850" y="3443600"/>
            <a:ext cx="4252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But machines only get a human readable description (HTML)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URI = U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niform </a:t>
            </a: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esource </a:t>
            </a: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dentifier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0" name="Google Shape;4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425" y="3374250"/>
            <a:ext cx="3086203" cy="161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Google Shape;426;p4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44"/>
          <p:cNvSpPr txBox="1"/>
          <p:nvPr/>
        </p:nvSpPr>
        <p:spPr>
          <a:xfrm>
            <a:off x="502725" y="168400"/>
            <a:ext cx="8572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We use URIs that provide both a human and machine                            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  readable description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9" name="Google Shape;429;p44"/>
          <p:cNvCxnSpPr>
            <a:stCxn id="428" idx="2"/>
          </p:cNvCxnSpPr>
          <p:nvPr/>
        </p:nvCxnSpPr>
        <p:spPr>
          <a:xfrm>
            <a:off x="4572000" y="2489525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44"/>
          <p:cNvSpPr txBox="1"/>
          <p:nvPr/>
        </p:nvSpPr>
        <p:spPr>
          <a:xfrm>
            <a:off x="2006750" y="2888325"/>
            <a:ext cx="521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https://data.vlaanderen.be/ns/example#BikeCounter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457850" y="3443600"/>
            <a:ext cx="4252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2" name="Google Shape;4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41" y="3724775"/>
            <a:ext cx="2862494" cy="783025"/>
          </a:xfrm>
          <a:prstGeom prst="rect">
            <a:avLst/>
          </a:prstGeom>
          <a:noFill/>
          <a:ln cap="flat" cmpd="sng" w="381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575" y="3593634"/>
            <a:ext cx="3452925" cy="104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44"/>
          <p:cNvCxnSpPr>
            <a:stCxn id="430" idx="2"/>
            <a:endCxn id="431" idx="0"/>
          </p:cNvCxnSpPr>
          <p:nvPr/>
        </p:nvCxnSpPr>
        <p:spPr>
          <a:xfrm flipH="1">
            <a:off x="2583800" y="3263325"/>
            <a:ext cx="20304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4"/>
          <p:cNvCxnSpPr>
            <a:stCxn id="430" idx="2"/>
            <a:endCxn id="433" idx="0"/>
          </p:cNvCxnSpPr>
          <p:nvPr/>
        </p:nvCxnSpPr>
        <p:spPr>
          <a:xfrm>
            <a:off x="4614200" y="3263325"/>
            <a:ext cx="244080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44"/>
          <p:cNvSpPr txBox="1"/>
          <p:nvPr/>
        </p:nvSpPr>
        <p:spPr>
          <a:xfrm>
            <a:off x="1107688" y="4593125"/>
            <a:ext cx="190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Human readable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6102825" y="4593125"/>
            <a:ext cx="190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Machine readable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4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4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Applying context and URI’s to our example,                            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  creating JSON-LD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45"/>
          <p:cNvSpPr txBox="1"/>
          <p:nvPr/>
        </p:nvSpPr>
        <p:spPr>
          <a:xfrm>
            <a:off x="628650" y="1009625"/>
            <a:ext cx="7748100" cy="2005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“@context”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</a:t>
            </a:r>
            <a:r>
              <a:rPr lang="en-US">
                <a:highlight>
                  <a:srgbClr val="FFF200"/>
                </a:highlight>
                <a:latin typeface="Proxima Nova"/>
                <a:ea typeface="Proxima Nova"/>
                <a:cs typeface="Proxima Nova"/>
                <a:sym typeface="Proxima Nova"/>
              </a:rPr>
              <a:t>https://data.vlaanderen.be/ns/example#BikeCounter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</a:t>
            </a:r>
            <a:r>
              <a:rPr lang="en-US">
                <a:highlight>
                  <a:srgbClr val="FFF200"/>
                </a:highlight>
                <a:latin typeface="Proxima Nova"/>
                <a:ea typeface="Proxima Nova"/>
                <a:cs typeface="Proxima Nova"/>
                <a:sym typeface="Proxima Nova"/>
              </a:rPr>
              <a:t>https://data.vlaanderen.be/ns/example#totalNumberOfBicycles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“@id” : “https://example.org/id/Fietsteller-Zuid”,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“@type” :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100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45"/>
          <p:cNvSpPr txBox="1"/>
          <p:nvPr/>
        </p:nvSpPr>
        <p:spPr>
          <a:xfrm>
            <a:off x="628650" y="3071325"/>
            <a:ext cx="7748100" cy="2005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“@context”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</a:t>
            </a:r>
            <a:r>
              <a:rPr lang="en-US">
                <a:highlight>
                  <a:srgbClr val="FFF200"/>
                </a:highlight>
                <a:latin typeface="Proxima Nova"/>
                <a:ea typeface="Proxima Nova"/>
                <a:cs typeface="Proxima Nova"/>
                <a:sym typeface="Proxima Nova"/>
              </a:rPr>
              <a:t>https://data.vlaanderen.be/ns/example#BikeCounter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</a:t>
            </a:r>
            <a:r>
              <a:rPr lang="en-US">
                <a:highlight>
                  <a:srgbClr val="FFF200"/>
                </a:highlight>
                <a:latin typeface="Proxima Nova"/>
                <a:ea typeface="Proxima Nova"/>
                <a:cs typeface="Proxima Nova"/>
                <a:sym typeface="Proxima Nova"/>
              </a:rPr>
              <a:t>https://data.vlaanderen.be/ns/example#totalNumberOfBicycles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“@id” : “https://example.org/id/Fietsteller-F7”,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“@type” :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250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7" name="Google Shape;4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/>
          <p:nvPr>
            <p:ph idx="1" type="body"/>
          </p:nvPr>
        </p:nvSpPr>
        <p:spPr>
          <a:xfrm>
            <a:off x="604300" y="1344844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Vocabularies contain a list of terms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per domain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200"/>
              <a:t>→ For example: address, organization, person, ...</a:t>
            </a:r>
            <a:endParaRPr i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100" y="1247325"/>
            <a:ext cx="2760826" cy="3662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6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Vocabularies </a:t>
            </a:r>
            <a:r>
              <a:rPr lang="en-US" sz="2400">
                <a:latin typeface="Proxima Nova"/>
                <a:ea typeface="Proxima Nova"/>
                <a:cs typeface="Proxima Nova"/>
                <a:sym typeface="Proxima Nova"/>
              </a:rPr>
              <a:t>&amp; Application Profiles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4294967295" type="title"/>
          </p:nvPr>
        </p:nvSpPr>
        <p:spPr>
          <a:xfrm>
            <a:off x="457800" y="338400"/>
            <a:ext cx="8686200" cy="39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 sz="4900"/>
              <a:t>What are your </a:t>
            </a:r>
            <a:r>
              <a:rPr b="1" lang="en-US" sz="4900">
                <a:highlight>
                  <a:schemeClr val="accent1"/>
                </a:highlight>
              </a:rPr>
              <a:t>expectations</a:t>
            </a:r>
            <a:r>
              <a:rPr lang="en-US" sz="4900"/>
              <a:t>?</a:t>
            </a:r>
            <a:endParaRPr sz="4900"/>
          </a:p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 sz="2400"/>
              <a:t>(reply via chat)</a:t>
            </a:r>
            <a:endParaRPr sz="2400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34949" l="0" r="0" t="2807"/>
          <a:stretch/>
        </p:blipFill>
        <p:spPr>
          <a:xfrm>
            <a:off x="6087277" y="2359425"/>
            <a:ext cx="2410923" cy="19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604300" y="1344844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Application profiles determine which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data must be exchanged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200"/>
              <a:t>→ For example: a street name</a:t>
            </a:r>
            <a:endParaRPr i="1" sz="1200"/>
          </a:p>
        </p:txBody>
      </p:sp>
      <p:pic>
        <p:nvPicPr>
          <p:cNvPr id="462" name="Google Shape;4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80" y="2027775"/>
            <a:ext cx="3866550" cy="292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4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4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r>
              <a:rPr lang="en-US" sz="2400">
                <a:latin typeface="Proxima Nova"/>
                <a:ea typeface="Proxima Nova"/>
                <a:cs typeface="Proxima Nova"/>
                <a:sym typeface="Proxima Nova"/>
              </a:rPr>
              <a:t>Vocabularies &amp; 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Application Profiles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Is my data in line with these standards? (compliance)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→ Technical contracts as SHACL* ensure this.</a:t>
            </a:r>
            <a:endParaRPr/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Char char="-"/>
            </a:pPr>
            <a:r>
              <a:rPr lang="en-US" sz="1800"/>
              <a:t>A document with a set of conditions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i="1" lang="en-US" sz="1200"/>
              <a:t>SHACL = Sha</a:t>
            </a:r>
            <a:r>
              <a:rPr i="1" lang="en-US" sz="1200"/>
              <a:t>pes </a:t>
            </a:r>
            <a:r>
              <a:rPr b="1" i="1" lang="en-US" sz="1200"/>
              <a:t>C</a:t>
            </a:r>
            <a:r>
              <a:rPr i="1" lang="en-US" sz="1200"/>
              <a:t>onstraints </a:t>
            </a:r>
            <a:r>
              <a:rPr b="1" i="1" lang="en-US" sz="1200"/>
              <a:t>L</a:t>
            </a:r>
            <a:r>
              <a:rPr i="1" lang="en-US" sz="1200"/>
              <a:t>anguage</a:t>
            </a:r>
            <a:endParaRPr i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400" y="2814325"/>
            <a:ext cx="3092300" cy="174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48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 have an API that publishes semantic data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4" name="Google Shape;4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2440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" name="Google Shape;479;p4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9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Tooling: SHACL-validator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49"/>
          <p:cNvSpPr txBox="1"/>
          <p:nvPr>
            <p:ph idx="4294967295" type="body"/>
          </p:nvPr>
        </p:nvSpPr>
        <p:spPr>
          <a:xfrm>
            <a:off x="460800" y="1114500"/>
            <a:ext cx="43467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Europe provides tools to do this automatically: </a:t>
            </a:r>
            <a:r>
              <a:rPr b="1" lang="en-US" sz="1800" u="sng">
                <a:solidFill>
                  <a:schemeClr val="hlink"/>
                </a:solidFill>
                <a:hlinkClick r:id="rId4"/>
              </a:rPr>
              <a:t>RDF validator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Frontend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n-US" sz="1800">
                <a:solidFill>
                  <a:srgbClr val="000000"/>
                </a:solidFill>
              </a:rPr>
              <a:t>REST API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SOAP API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Flanders built its own frontend on top of the EU backend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82" name="Google Shape;482;p49"/>
          <p:cNvPicPr preferRelativeResize="0"/>
          <p:nvPr/>
        </p:nvPicPr>
        <p:blipFill rotWithShape="1">
          <a:blip r:embed="rId5">
            <a:alphaModFix/>
          </a:blip>
          <a:srcRect b="0" l="0" r="0" t="4406"/>
          <a:stretch/>
        </p:blipFill>
        <p:spPr>
          <a:xfrm>
            <a:off x="4854250" y="353200"/>
            <a:ext cx="4215049" cy="41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272775"/>
            <a:ext cx="337825" cy="3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/>
          <p:nvPr>
            <p:ph idx="4294967295" type="body"/>
          </p:nvPr>
        </p:nvSpPr>
        <p:spPr>
          <a:xfrm>
            <a:off x="457800" y="2571450"/>
            <a:ext cx="7342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489" name="Google Shape;489;p50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Case “Saint Nicholas”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490" name="Google Shape;4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808" y="1807850"/>
            <a:ext cx="2121069" cy="26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Exercise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6" name="Google Shape;496;p5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51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In groups (NL, FR, ENG) we will go through the exercise of making our own implementation model. 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The purpose is to get familiar with building implementation models.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52"/>
          <p:cNvGraphicFramePr/>
          <p:nvPr/>
        </p:nvGraphicFramePr>
        <p:xfrm>
          <a:off x="223175" y="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{5A0220F5-0D88-4947-BD66-FF80927DB8C5}</a:tableStyleId>
              </a:tblPr>
              <a:tblGrid>
                <a:gridCol w="1739525"/>
                <a:gridCol w="1739525"/>
                <a:gridCol w="1739525"/>
                <a:gridCol w="1739525"/>
                <a:gridCol w="1739525"/>
              </a:tblGrid>
              <a:tr h="27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[FR] - Thierry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[FR] - Olivier</a:t>
                      </a: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-Pascal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[ENG] - Raf/Eveline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[NL] - Dwight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[NL] - Liesbet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Raphaelle Claude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(Archives de l’Etat en Belgique)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Patrick Legrand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Finance)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Pieter Huybrechts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(Agentschap Plantentuin Meise)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Wouter Claes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(Koninklijke Musea voor Kunst en Geschiedenis)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 Van Camp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(KBR, Koninklijke Bibliotheek van België)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Maxime Doyen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(BCSS)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Stefano Tarallo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Finances)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Eric Laureys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(Belspo)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Kris Neyts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(NBB)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Tom Bultynck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BOSA)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Eric Danon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(Belspo)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Olesya Lee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Finances)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Levi Boey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(Buza)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Valerie Vrancken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(Rijksarchief)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Rudy Staelens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BOSA)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Javier Sawchik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(Federal agency for medicines and health products)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Antoine Bouxom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Finances)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Gaetan Muyldermans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 Pannecoucke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(Regie der Gebouwen)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Goedele Hubrechts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Economie)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Lidwine Do Huu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(Fednot)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Sobrie Laurent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Justice)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Roxanne Wyns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(KuLeuven)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Nico Smets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(Regie der Gebouwen)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Isabelle Arickx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BOSA)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Sébastien Burick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(La Régie des Bâtiments)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Régine Kiasuwa Mbengi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Sharma Subhalakshmi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Lieven De Tant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(Regie der Gebouwen)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Johan Van der Eycken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(Rijksarchief)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Alexandre Aude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(Musées royaux des Beaux-Arts de Belgique)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Odile Keromnes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(Musées royaux des Beaux-Arts de Belgique)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Brecht Devleesshauwer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Rink W. Kruk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(Nationaal Geografisch Instituut)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Patricia Mergen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(Agentschap Plantentuin Meise)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Miguel Discart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Economie)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Yolande Lenga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Wim Bonneux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Financiën)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Mieke Van Mulders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Lieven Jacobs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Mobiliteit en Vervoer)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Christophe Avonture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BOSA)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Veronique Adam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(Smals)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Chris De Loof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(Belspo)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Kim Van Roey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Johan Steylaerts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(Car-Pass vzw)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Geraldine Boseret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Joël Frankson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BOSA)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Roel Heijlen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Niki Van Strydocnk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BOSA)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Hilde Blondeel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Financien)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Isabel Sastre Cantano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(Smals)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Yves Lorphelin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(BOSA DG-R&amp;O)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Bart De Buck (FOD Economie)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Nacha Van Steen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(KMKG)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Melissa Van Bossuyt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Zeb Luts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Financien)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350" y="4134188"/>
            <a:ext cx="3089650" cy="10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3"/>
          <p:cNvSpPr txBox="1"/>
          <p:nvPr/>
        </p:nvSpPr>
        <p:spPr>
          <a:xfrm>
            <a:off x="177900" y="1306025"/>
            <a:ext cx="872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1 [FR]: Thierry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https://bit.ly/group1iceg</a:t>
            </a: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2 [FR]: Pascal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https://bit.ly/group2iceg</a:t>
            </a: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3 [ENG]: Raf	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https://bit.ly/group3iceg</a:t>
            </a: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4 [NL]: Dwight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https://bit.ly/group4iceg</a:t>
            </a: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5 [NL]: Liesbet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https://bit.ly/group5iceg</a:t>
            </a:r>
            <a:r>
              <a:rPr lang="en-US" sz="1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53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5 break out rooms in MS Teams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0" name="Google Shape;510;p5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4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54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4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4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4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4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4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4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4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4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5"/>
          <p:cNvSpPr/>
          <p:nvPr/>
        </p:nvSpPr>
        <p:spPr>
          <a:xfrm>
            <a:off x="4403675" y="959625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609875" y="1847850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55"/>
          <p:cNvSpPr txBox="1"/>
          <p:nvPr/>
        </p:nvSpPr>
        <p:spPr>
          <a:xfrm>
            <a:off x="502725" y="168400"/>
            <a:ext cx="834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Timeline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exercise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45’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			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4327482" y="1013540"/>
            <a:ext cx="4027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4: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Map your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(5')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(2')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 strike="sng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5: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solution for unmapped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6: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Establish an implementation model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(10')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0" sz="105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7" name="Google Shape;537;p55"/>
          <p:cNvPicPr preferRelativeResize="0"/>
          <p:nvPr/>
        </p:nvPicPr>
        <p:blipFill rotWithShape="1">
          <a:blip r:embed="rId3">
            <a:alphaModFix/>
          </a:blip>
          <a:srcRect b="0" l="0" r="39257" t="0"/>
          <a:stretch/>
        </p:blipFill>
        <p:spPr>
          <a:xfrm>
            <a:off x="609863" y="223850"/>
            <a:ext cx="408225" cy="4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5"/>
          <p:cNvSpPr txBox="1"/>
          <p:nvPr/>
        </p:nvSpPr>
        <p:spPr>
          <a:xfrm>
            <a:off x="686075" y="1013561"/>
            <a:ext cx="31113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Define use case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List and inventarize concepts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(8')</a:t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Look for existing voc’s and AP’s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(8')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1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9" name="Google Shape;5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000" y="2818675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25" y="192910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"/>
          <p:cNvSpPr txBox="1"/>
          <p:nvPr>
            <p:ph idx="1" type="body"/>
          </p:nvPr>
        </p:nvSpPr>
        <p:spPr>
          <a:xfrm>
            <a:off x="343350" y="849225"/>
            <a:ext cx="72156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https://bit.ly/whiteboardiceg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6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Follow the link to the Miro Whiteboard.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6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Explore the board.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How to connect to Miro?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8" name="Google Shape;548;p5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9" name="Google Shape;5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950" y="85200"/>
            <a:ext cx="1115800" cy="3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6"/>
          <p:cNvPicPr preferRelativeResize="0"/>
          <p:nvPr/>
        </p:nvPicPr>
        <p:blipFill rotWithShape="1">
          <a:blip r:embed="rId5">
            <a:alphaModFix/>
          </a:blip>
          <a:srcRect b="4567" l="50121" r="28384" t="8762"/>
          <a:stretch/>
        </p:blipFill>
        <p:spPr>
          <a:xfrm>
            <a:off x="5659925" y="1570975"/>
            <a:ext cx="3002726" cy="34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4294967295" type="title"/>
          </p:nvPr>
        </p:nvSpPr>
        <p:spPr>
          <a:xfrm>
            <a:off x="288400" y="2153250"/>
            <a:ext cx="4283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24" name="Google Shape;124;p21"/>
          <p:cNvSpPr txBox="1"/>
          <p:nvPr>
            <p:ph idx="4294967295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10:05 - 10:50 - </a:t>
            </a:r>
            <a:r>
              <a:rPr i="1" lang="en-US" sz="1400">
                <a:highlight>
                  <a:schemeClr val="accent1"/>
                </a:highlight>
              </a:rPr>
              <a:t>plenary</a:t>
            </a:r>
            <a:endParaRPr i="1" sz="1400"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 sz="2000"/>
              <a:t>Introduction by Seth van Hooland 10’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 sz="2000"/>
              <a:t>Plenary 40’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6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10:50 - 11:00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/>
              <a:t>BREAK ‘10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6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11:00 - 11:45 - </a:t>
            </a:r>
            <a:r>
              <a:rPr i="1" lang="en-US" sz="1400">
                <a:solidFill>
                  <a:srgbClr val="000000"/>
                </a:solidFill>
                <a:highlight>
                  <a:schemeClr val="accent1"/>
                </a:highlight>
              </a:rPr>
              <a:t>break-out</a:t>
            </a:r>
            <a:endParaRPr i="1" sz="1400">
              <a:solidFill>
                <a:srgbClr val="000000"/>
              </a:solidFill>
              <a:highlight>
                <a:schemeClr val="accen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/>
              <a:t>Case Saint Nicholas 45’</a:t>
            </a:r>
            <a:endParaRPr b="1" i="1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11:45 - 12:00 - </a:t>
            </a:r>
            <a:r>
              <a:rPr i="1" lang="en-US" sz="1400">
                <a:highlight>
                  <a:schemeClr val="accent1"/>
                </a:highlight>
              </a:rPr>
              <a:t>plenary</a:t>
            </a:r>
            <a:endParaRPr i="1" sz="1400">
              <a:highlight>
                <a:schemeClr val="accen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/>
              <a:t>Wrap-up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7" title="15 minutes coffee countdown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 minute coffee break countdown timer with relaxing music and a coffee stain that moves with the beat.&#10;&#10;Requested for session breaks in corporate meetings and conference calls.&#10;&#10;---&#10;&#10;Music: &#10;CC0&#10;&#10;---&#10;&#10;Program used: Adobe After Effects&#10;&#10;---&#10;&#10;Thank you for watching. Please subscribe and comment if you liked the video." id="556" name="Google Shape;556;p57" title="Coffee break - 10 min Countdown with Alert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8"/>
          <p:cNvSpPr txBox="1"/>
          <p:nvPr>
            <p:ph idx="4294967295" type="body"/>
          </p:nvPr>
        </p:nvSpPr>
        <p:spPr>
          <a:xfrm>
            <a:off x="457800" y="2571450"/>
            <a:ext cx="7342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Illustration of the case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5 break-out rooms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562" name="Google Shape;562;p58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11:00 - 11:45 - Case “Saint Nicholas”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563" name="Google Shape;563;p58"/>
          <p:cNvPicPr preferRelativeResize="0"/>
          <p:nvPr/>
        </p:nvPicPr>
        <p:blipFill rotWithShape="1">
          <a:blip r:embed="rId3">
            <a:alphaModFix/>
          </a:blip>
          <a:srcRect b="0" l="0" r="39257" t="0"/>
          <a:stretch/>
        </p:blipFill>
        <p:spPr>
          <a:xfrm>
            <a:off x="457788" y="3212775"/>
            <a:ext cx="408225" cy="4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64" y="2671238"/>
            <a:ext cx="342878" cy="4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808" y="1807850"/>
            <a:ext cx="2121069" cy="26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9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5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"/>
          <p:cNvSpPr/>
          <p:nvPr/>
        </p:nvSpPr>
        <p:spPr>
          <a:xfrm>
            <a:off x="4403675" y="959625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0"/>
          <p:cNvSpPr/>
          <p:nvPr/>
        </p:nvSpPr>
        <p:spPr>
          <a:xfrm>
            <a:off x="609875" y="1847850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1" name="Google Shape;591;p6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60"/>
          <p:cNvSpPr txBox="1"/>
          <p:nvPr/>
        </p:nvSpPr>
        <p:spPr>
          <a:xfrm>
            <a:off x="502725" y="168400"/>
            <a:ext cx="834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Timeline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exercise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45’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			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60"/>
          <p:cNvSpPr txBox="1"/>
          <p:nvPr/>
        </p:nvSpPr>
        <p:spPr>
          <a:xfrm>
            <a:off x="4327482" y="1013540"/>
            <a:ext cx="4027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4: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Map your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(5')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(2')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 strike="sng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5: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solution for unmapped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6: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Establish an implementation model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(10')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0" sz="105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4" name="Google Shape;594;p60"/>
          <p:cNvPicPr preferRelativeResize="0"/>
          <p:nvPr/>
        </p:nvPicPr>
        <p:blipFill rotWithShape="1">
          <a:blip r:embed="rId3">
            <a:alphaModFix/>
          </a:blip>
          <a:srcRect b="0" l="0" r="39257" t="0"/>
          <a:stretch/>
        </p:blipFill>
        <p:spPr>
          <a:xfrm>
            <a:off x="609863" y="223850"/>
            <a:ext cx="408225" cy="4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0"/>
          <p:cNvSpPr txBox="1"/>
          <p:nvPr/>
        </p:nvSpPr>
        <p:spPr>
          <a:xfrm>
            <a:off x="686075" y="1013561"/>
            <a:ext cx="31113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Define use case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facilitator explains use case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List and inventarize concepts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 -&lt;w go to miro and 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 (8')</a:t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Look for existing voc’s and AP’s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 (8')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1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6" name="Google Shape;5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000" y="2818675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25" y="192910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1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1: Define use case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3" name="Google Shape;603;p6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" name="Google Shape;604;p61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950" y="1153025"/>
            <a:ext cx="1723425" cy="2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1"/>
          <p:cNvPicPr preferRelativeResize="0"/>
          <p:nvPr/>
        </p:nvPicPr>
        <p:blipFill rotWithShape="1">
          <a:blip r:embed="rId4">
            <a:alphaModFix/>
          </a:blip>
          <a:srcRect b="26263" l="25919" r="51102" t="6187"/>
          <a:stretch/>
        </p:blipFill>
        <p:spPr>
          <a:xfrm>
            <a:off x="6868750" y="1370138"/>
            <a:ext cx="1229275" cy="23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1"/>
          <p:cNvSpPr txBox="1"/>
          <p:nvPr/>
        </p:nvSpPr>
        <p:spPr>
          <a:xfrm>
            <a:off x="722450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Purchase management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Budget management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61"/>
          <p:cNvSpPr txBox="1"/>
          <p:nvPr/>
        </p:nvSpPr>
        <p:spPr>
          <a:xfrm>
            <a:off x="3667725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Logistic planning so that all gifts are delivered on time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61"/>
          <p:cNvSpPr txBox="1"/>
          <p:nvPr/>
        </p:nvSpPr>
        <p:spPr>
          <a:xfrm>
            <a:off x="6421725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Pass on wish list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Receive a gift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0" name="Google Shape;610;p61"/>
          <p:cNvPicPr preferRelativeResize="0"/>
          <p:nvPr/>
        </p:nvPicPr>
        <p:blipFill rotWithShape="1">
          <a:blip r:embed="rId5">
            <a:alphaModFix/>
          </a:blip>
          <a:srcRect b="0" l="48360" r="0" t="0"/>
          <a:stretch/>
        </p:blipFill>
        <p:spPr>
          <a:xfrm>
            <a:off x="4007823" y="1119950"/>
            <a:ext cx="1894000" cy="26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1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1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1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1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1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1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1"/>
          <p:cNvSpPr txBox="1"/>
          <p:nvPr/>
        </p:nvSpPr>
        <p:spPr>
          <a:xfrm>
            <a:off x="540000" y="1019450"/>
            <a:ext cx="5149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Several stakeholders with different requirements: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2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1: Define use case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3" name="Google Shape;623;p6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62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highlight>
                  <a:srgbClr val="FFFF00"/>
                </a:highlight>
              </a:rPr>
              <a:t>Use case:</a:t>
            </a:r>
            <a:endParaRPr b="1" sz="19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</a:rPr>
              <a:t>Child receives gift on “pakjesavond” from the Sint and his colleagues</a:t>
            </a:r>
            <a:endParaRPr b="1"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-US" sz="1900">
                <a:solidFill>
                  <a:srgbClr val="000000"/>
                </a:solidFill>
              </a:rPr>
              <a:t>Child only receives a gift when he/she has been good.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-US" sz="1900">
                <a:solidFill>
                  <a:srgbClr val="000000"/>
                </a:solidFill>
              </a:rPr>
              <a:t>The address where the gift should be brought should have a chimney.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-US" sz="1900">
                <a:solidFill>
                  <a:srgbClr val="000000"/>
                </a:solidFill>
              </a:rPr>
              <a:t>The gift should be bought from a supplier.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625" name="Google Shape;625;p62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62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62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62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62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1" name="Google Shape;631;p62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632" name="Google Shape;632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62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3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0" name="Google Shape;640;p63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3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3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3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3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63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3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3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1" name="Google Shape;6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2: List and inventarize relevant concepts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8" name="Google Shape;658;p6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p64"/>
          <p:cNvSpPr txBox="1"/>
          <p:nvPr>
            <p:ph idx="4294967295" type="body"/>
          </p:nvPr>
        </p:nvSpPr>
        <p:spPr>
          <a:xfrm>
            <a:off x="540000" y="1474388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Exercise: </a:t>
            </a:r>
            <a:r>
              <a:rPr lang="en-US" sz="1900"/>
              <a:t>List the information-elements needed to implement the use case.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				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				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graphicFrame>
        <p:nvGraphicFramePr>
          <p:cNvPr id="660" name="Google Shape;660;p64"/>
          <p:cNvGraphicFramePr/>
          <p:nvPr/>
        </p:nvGraphicFramePr>
        <p:xfrm>
          <a:off x="539992" y="22028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{47026085-5153-48B8-ABA4-7ABEDA343725}</a:tableStyleId>
              </a:tblPr>
              <a:tblGrid>
                <a:gridCol w="1546325"/>
              </a:tblGrid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Location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…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661" name="Google Shape;661;p64"/>
          <p:cNvGrpSpPr/>
          <p:nvPr/>
        </p:nvGrpSpPr>
        <p:grpSpPr>
          <a:xfrm>
            <a:off x="6533050" y="4188900"/>
            <a:ext cx="2633876" cy="1030800"/>
            <a:chOff x="6533050" y="4112700"/>
            <a:chExt cx="2633876" cy="1030800"/>
          </a:xfrm>
        </p:grpSpPr>
        <p:pic>
          <p:nvPicPr>
            <p:cNvPr id="662" name="Google Shape;662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33050" y="4112700"/>
              <a:ext cx="2633876" cy="103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2875" y="4453325"/>
              <a:ext cx="1397375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26299" y="4453337"/>
              <a:ext cx="373527" cy="31957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65" name="Google Shape;665;p64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4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64"/>
          <p:cNvSpPr txBox="1"/>
          <p:nvPr/>
        </p:nvSpPr>
        <p:spPr>
          <a:xfrm>
            <a:off x="6695988" y="2006700"/>
            <a:ext cx="2448000" cy="210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latin typeface="Proxima Nova"/>
                <a:ea typeface="Proxima Nova"/>
                <a:cs typeface="Proxima Nova"/>
                <a:sym typeface="Proxima Nova"/>
              </a:rPr>
              <a:t>An example</a:t>
            </a:r>
            <a:endParaRPr i="1" sz="12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Proxima Nova"/>
                <a:ea typeface="Proxima Nova"/>
                <a:cs typeface="Proxima Nova"/>
                <a:sym typeface="Proxima Nova"/>
              </a:rPr>
              <a:t>Use case: I want to build an application where the nearest toilet will be displayed.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Proxima Nova"/>
                <a:ea typeface="Proxima Nova"/>
                <a:cs typeface="Proxima Nova"/>
                <a:sym typeface="Proxima Nova"/>
              </a:rPr>
              <a:t>Concepts or information-elements needed: 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-"/>
            </a:pPr>
            <a:r>
              <a:rPr i="1" lang="en-US" sz="1200">
                <a:latin typeface="Proxima Nova"/>
                <a:ea typeface="Proxima Nova"/>
                <a:cs typeface="Proxima Nova"/>
                <a:sym typeface="Proxima Nova"/>
              </a:rPr>
              <a:t>Location (of the user, the toilets)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-"/>
            </a:pPr>
            <a:r>
              <a:rPr i="1" lang="en-US" sz="1200">
                <a:latin typeface="Proxima Nova"/>
                <a:ea typeface="Proxima Nova"/>
                <a:cs typeface="Proxima Nova"/>
                <a:sym typeface="Proxima Nova"/>
              </a:rPr>
              <a:t>..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" name="Google Shape;672;p64"/>
          <p:cNvSpPr txBox="1"/>
          <p:nvPr>
            <p:ph idx="4294967295" type="body"/>
          </p:nvPr>
        </p:nvSpPr>
        <p:spPr>
          <a:xfrm>
            <a:off x="2140538" y="2202825"/>
            <a:ext cx="43383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000000"/>
                </a:solidFill>
                <a:highlight>
                  <a:srgbClr val="FFFF00"/>
                </a:highlight>
              </a:rPr>
              <a:t>Our u</a:t>
            </a:r>
            <a:r>
              <a:rPr b="1" lang="en-US" sz="1400" u="sng">
                <a:solidFill>
                  <a:srgbClr val="000000"/>
                </a:solidFill>
                <a:highlight>
                  <a:srgbClr val="FFFF00"/>
                </a:highlight>
              </a:rPr>
              <a:t>se case:</a:t>
            </a:r>
            <a:endParaRPr b="1" sz="1400" u="sng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</a:rPr>
              <a:t>Child receives gift on “pakjesavond” from the Sint and his colleagues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US" sz="1400">
                <a:solidFill>
                  <a:srgbClr val="000000"/>
                </a:solidFill>
              </a:rPr>
              <a:t>Child only receives a gift when he/she has been good.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US" sz="1400">
                <a:solidFill>
                  <a:srgbClr val="000000"/>
                </a:solidFill>
              </a:rPr>
              <a:t>The address where the gift should be brought should have a chimney.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US" sz="1400">
                <a:solidFill>
                  <a:srgbClr val="000000"/>
                </a:solidFill>
              </a:rPr>
              <a:t>The gift should be bought from a supplier.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2: List and inventarize relevant concepts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8" name="Google Shape;678;p6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679" name="Google Shape;679;p65"/>
          <p:cNvGraphicFramePr/>
          <p:nvPr/>
        </p:nvGraphicFramePr>
        <p:xfrm>
          <a:off x="609867" y="11979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{47026085-5153-48B8-ABA4-7ABEDA343725}</a:tableStyleId>
              </a:tblPr>
              <a:tblGrid>
                <a:gridCol w="15853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6B6B6B"/>
                          </a:solidFill>
                        </a:rPr>
                        <a:t>Concepts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Piet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Kind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Gift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Pakjesavond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Address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Supplier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80" name="Google Shape;680;p65"/>
          <p:cNvSpPr txBox="1"/>
          <p:nvPr>
            <p:ph idx="4294967295" type="body"/>
          </p:nvPr>
        </p:nvSpPr>
        <p:spPr>
          <a:xfrm>
            <a:off x="2938825" y="1099200"/>
            <a:ext cx="6205200" cy="3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r>
              <a:rPr b="1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receives </a:t>
            </a: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gift</a:t>
            </a:r>
            <a:r>
              <a:rPr b="1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“</a:t>
            </a: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pakjesavond</a:t>
            </a:r>
            <a:r>
              <a:rPr b="1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 from the “</a:t>
            </a: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Sint</a:t>
            </a:r>
            <a:r>
              <a:rPr b="1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 and his “</a:t>
            </a: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pieten”</a:t>
            </a:r>
            <a:endParaRPr b="1" sz="19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Child only receives a gift when he/she has been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where the gift should be brought should have a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chimney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gift should be bought from a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supplier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has a certain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681" name="Google Shape;681;p65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65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65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5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65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65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65"/>
          <p:cNvGrpSpPr/>
          <p:nvPr/>
        </p:nvGrpSpPr>
        <p:grpSpPr>
          <a:xfrm>
            <a:off x="6533050" y="4077550"/>
            <a:ext cx="2720675" cy="1142150"/>
            <a:chOff x="6533050" y="4077550"/>
            <a:chExt cx="2720675" cy="1142150"/>
          </a:xfrm>
        </p:grpSpPr>
        <p:grpSp>
          <p:nvGrpSpPr>
            <p:cNvPr id="688" name="Google Shape;688;p65"/>
            <p:cNvGrpSpPr/>
            <p:nvPr/>
          </p:nvGrpSpPr>
          <p:grpSpPr>
            <a:xfrm>
              <a:off x="6533050" y="4188900"/>
              <a:ext cx="2633876" cy="1030800"/>
              <a:chOff x="6533050" y="4188900"/>
              <a:chExt cx="2633876" cy="1030800"/>
            </a:xfrm>
          </p:grpSpPr>
          <p:pic>
            <p:nvPicPr>
              <p:cNvPr id="689" name="Google Shape;689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533050" y="4188900"/>
                <a:ext cx="2633876" cy="1030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0" name="Google Shape;690;p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22875" y="4529525"/>
                <a:ext cx="1397375" cy="39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" name="Google Shape;691;p6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1125" y="4491000"/>
                <a:ext cx="410476" cy="41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2" name="Google Shape;692;p65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6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6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9" name="Google Shape;699;p66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6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66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66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66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66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6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6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6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6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6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4294967295" type="body"/>
          </p:nvPr>
        </p:nvSpPr>
        <p:spPr>
          <a:xfrm>
            <a:off x="457800" y="2149025"/>
            <a:ext cx="73428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Introduction by Seth Van Hooland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10:05 - 10:15 - Introduction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75" y="2270452"/>
            <a:ext cx="367050" cy="36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3: Look for existing vocabularies and AP’s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7" name="Google Shape;717;p6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8" name="Google Shape;718;p6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19" name="Google Shape;719;p67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Browse to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data.vlaanderen.be/ns</a:t>
            </a:r>
            <a:r>
              <a:rPr lang="en-US" sz="2100">
                <a:solidFill>
                  <a:srgbClr val="222222"/>
                </a:solidFill>
              </a:rPr>
              <a:t>    where you can view the existing OSLO vocabularies and application profiles.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Explore the AP’s and see what you find interesting, eg: “Persoon Basis”, “Organisatie”, “Dienstencataloog”, ..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Click on the classes to jump to the vocabulary.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Write down the classes (eg. “Adres”, “Persoon”, “Organisatie”) that are relevant and reusable for this case.</a:t>
            </a:r>
            <a:endParaRPr sz="2100">
              <a:solidFill>
                <a:srgbClr val="222222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720" name="Google Shape;720;p67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p67"/>
          <p:cNvPicPr preferRelativeResize="0"/>
          <p:nvPr/>
        </p:nvPicPr>
        <p:blipFill rotWithShape="1">
          <a:blip r:embed="rId4">
            <a:alphaModFix/>
          </a:blip>
          <a:srcRect b="0" l="0" r="57495" t="6664"/>
          <a:stretch/>
        </p:blipFill>
        <p:spPr>
          <a:xfrm>
            <a:off x="4852900" y="1657850"/>
            <a:ext cx="268374" cy="3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 txBox="1"/>
          <p:nvPr/>
        </p:nvSpPr>
        <p:spPr>
          <a:xfrm>
            <a:off x="502725" y="168400"/>
            <a:ext cx="8384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3: Look for existing vocabularies and AP’s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2" name="Google Shape;732;p6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8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34" name="Google Shape;734;p68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22222"/>
                </a:solidFill>
              </a:rPr>
              <a:t>We can re-use the following existing (OSLO) classes: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1: Persoon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2: Adres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3: Object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4: Geregistreerde organisatie</a:t>
            </a:r>
            <a:endParaRPr sz="2100">
              <a:solidFill>
                <a:srgbClr val="222222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735" name="Google Shape;735;p68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68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68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68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68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68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68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742" name="Google Shape;742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68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9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0" name="Google Shape;750;p6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6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6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6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6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6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6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1" name="Google Shape;7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0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Map your concepts on existing vocabularies and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   AP’s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8" name="Google Shape;768;p7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p70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70" name="Google Shape;770;p70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Put the necessary concepts (identified in step 2) next to the existing (OSLO) classes (step 3) to identify the differences and similarities.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Provide a mapping value (SKOS) to the overlap </a:t>
            </a:r>
            <a:r>
              <a:rPr lang="en-US" sz="1200">
                <a:solidFill>
                  <a:srgbClr val="222222"/>
                </a:solidFill>
              </a:rPr>
              <a:t>(see next slide)</a:t>
            </a:r>
            <a:r>
              <a:rPr lang="en-US" sz="2100">
                <a:solidFill>
                  <a:srgbClr val="222222"/>
                </a:solidFill>
              </a:rPr>
              <a:t>: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Exact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Related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Broad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Narrow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No match</a:t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771" name="Google Shape;771;p70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70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70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70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70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70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1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SKOS mapping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2" name="Google Shape;782;p7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3" name="Google Shape;783;p71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pic>
        <p:nvPicPr>
          <p:cNvPr descr="A close up of a mans face&#10;&#10;Description generated with high confidence" id="784" name="Google Shape;7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743" y="1401007"/>
            <a:ext cx="7346514" cy="3046073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1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71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1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71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71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71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71"/>
          <p:cNvSpPr txBox="1"/>
          <p:nvPr/>
        </p:nvSpPr>
        <p:spPr>
          <a:xfrm>
            <a:off x="303800" y="4605300"/>
            <a:ext cx="8081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source and more information via: </a:t>
            </a:r>
            <a:r>
              <a:rPr lang="en-US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https://bit.ly/userhandbookisa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(p.22-23)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2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Map on existing voc’s and AP’s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7" name="Google Shape;797;p7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8" name="Google Shape;798;p72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99" name="Google Shape;799;p72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72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72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72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72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72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5" name="Google Shape;805;p72"/>
          <p:cNvGraphicFramePr/>
          <p:nvPr/>
        </p:nvGraphicFramePr>
        <p:xfrm>
          <a:off x="751792" y="17340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{47026085-5153-48B8-ABA4-7ABEDA343725}</a:tableStyleId>
              </a:tblPr>
              <a:tblGrid>
                <a:gridCol w="2302650"/>
                <a:gridCol w="1830625"/>
                <a:gridCol w="35071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Mapping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Class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Sint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Piet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Cadeau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Pakjesavond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Leverancier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806" name="Google Shape;806;p72"/>
          <p:cNvSpPr txBox="1"/>
          <p:nvPr/>
        </p:nvSpPr>
        <p:spPr>
          <a:xfrm>
            <a:off x="540000" y="1019450"/>
            <a:ext cx="785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Exercise: Make a mapping with our concepts (see step 2) and relevant classes from existing vocabularies and application profiles.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07" name="Google Shape;807;p72"/>
          <p:cNvGrpSpPr/>
          <p:nvPr/>
        </p:nvGrpSpPr>
        <p:grpSpPr>
          <a:xfrm>
            <a:off x="6533050" y="4188900"/>
            <a:ext cx="2633876" cy="1030800"/>
            <a:chOff x="6533050" y="4112700"/>
            <a:chExt cx="2633876" cy="1030800"/>
          </a:xfrm>
        </p:grpSpPr>
        <p:pic>
          <p:nvPicPr>
            <p:cNvPr id="808" name="Google Shape;808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33050" y="4112700"/>
              <a:ext cx="2633876" cy="103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2875" y="4453325"/>
              <a:ext cx="1397375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26299" y="4453337"/>
              <a:ext cx="373527" cy="31957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5" name="Google Shape;815;p73"/>
          <p:cNvGraphicFramePr/>
          <p:nvPr/>
        </p:nvGraphicFramePr>
        <p:xfrm>
          <a:off x="751792" y="17340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{47026085-5153-48B8-ABA4-7ABEDA343725}</a:tableStyleId>
              </a:tblPr>
              <a:tblGrid>
                <a:gridCol w="2302650"/>
                <a:gridCol w="1830625"/>
                <a:gridCol w="35071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Mapping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Class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Sint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Exact match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3"/>
                        </a:rPr>
                        <a:t>OSLO-Persoon::Persoon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Piet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4"/>
                        </a:rPr>
                        <a:t>OSLO-Persoon::Persoon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5"/>
                        </a:rPr>
                        <a:t>OSLO-Persoon::Persoon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Cadeau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??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??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Pakjesavond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Close match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cap="none" strike="noStrike">
                          <a:solidFill>
                            <a:schemeClr val="hlink"/>
                          </a:solidFill>
                          <a:hlinkClick r:id="rId6"/>
                        </a:rPr>
                        <a:t>OSLO-</a:t>
                      </a:r>
                      <a:r>
                        <a:rPr lang="en-US" u="sng">
                          <a:solidFill>
                            <a:schemeClr val="hlink"/>
                          </a:solidFill>
                          <a:hlinkClick r:id="rId7"/>
                        </a:rPr>
                        <a:t>PubliekeDienstverlening::Dienst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Narrow match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8"/>
                        </a:rPr>
                        <a:t>OSLO-Adres::Adres</a:t>
                      </a:r>
                      <a:endParaRPr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Leverancier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Related match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9"/>
                        </a:rPr>
                        <a:t>OSLO-Organisatie::GeregistreerdeOrganisatie</a:t>
                      </a:r>
                      <a:endParaRPr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6" name="Google Shape;816;p73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Map on existing voc’s and AP’s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7" name="Google Shape;817;p7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8" name="Google Shape;818;p73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73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73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73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73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73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73"/>
          <p:cNvSpPr txBox="1"/>
          <p:nvPr/>
        </p:nvSpPr>
        <p:spPr>
          <a:xfrm>
            <a:off x="540000" y="1019450"/>
            <a:ext cx="785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Exercise: Make a mapping with our concepts (see step 2) and relevant classes from existing vocabularies and application profiles.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25" name="Google Shape;825;p73"/>
          <p:cNvGrpSpPr/>
          <p:nvPr/>
        </p:nvGrpSpPr>
        <p:grpSpPr>
          <a:xfrm>
            <a:off x="6533050" y="4077550"/>
            <a:ext cx="2720675" cy="1142150"/>
            <a:chOff x="6533050" y="4077550"/>
            <a:chExt cx="2720675" cy="1142150"/>
          </a:xfrm>
        </p:grpSpPr>
        <p:sp>
          <p:nvSpPr>
            <p:cNvPr id="826" name="Google Shape;826;p73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  <p:grpSp>
          <p:nvGrpSpPr>
            <p:cNvPr id="827" name="Google Shape;827;p73"/>
            <p:cNvGrpSpPr/>
            <p:nvPr/>
          </p:nvGrpSpPr>
          <p:grpSpPr>
            <a:xfrm>
              <a:off x="6533050" y="4188900"/>
              <a:ext cx="2633876" cy="1030800"/>
              <a:chOff x="6533050" y="4188900"/>
              <a:chExt cx="2633876" cy="1030800"/>
            </a:xfrm>
          </p:grpSpPr>
          <p:pic>
            <p:nvPicPr>
              <p:cNvPr id="828" name="Google Shape;828;p7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8391125" y="4491000"/>
                <a:ext cx="410476" cy="4104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9" name="Google Shape;829;p7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533050" y="4188900"/>
                <a:ext cx="2633876" cy="1030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" name="Google Shape;830;p7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922875" y="4529525"/>
                <a:ext cx="1397375" cy="397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4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74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7" name="Google Shape;837;p74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74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4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4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4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74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74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4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4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4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4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8" name="Google Shape;8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Find a solution for unmapped concepts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5" name="Google Shape;855;p7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6" name="Google Shape;856;p75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Look at international standards and vocabularies. </a:t>
            </a:r>
            <a:endParaRPr sz="1700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22222"/>
                </a:solidFill>
              </a:rPr>
              <a:t>tip: </a:t>
            </a:r>
            <a:r>
              <a:rPr lang="en-US" sz="1700" u="sng">
                <a:solidFill>
                  <a:srgbClr val="0000FF"/>
                </a:solidFill>
              </a:rPr>
              <a:t>https://lov.linkeddata.es/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DC terms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schema.org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dbpedia.org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➢"/>
            </a:pPr>
            <a:r>
              <a:rPr lang="en-US" sz="1700"/>
              <a:t>Legislation and other official documents at Flemish, Belgian and European level.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➢"/>
            </a:pPr>
            <a:r>
              <a:rPr lang="en-US" sz="1700"/>
              <a:t>Models that are already in use by other public administrations in Flanders, Belgium or Europe. An example is the INSPIRE data models.</a:t>
            </a:r>
            <a:endParaRPr sz="2100">
              <a:solidFill>
                <a:srgbClr val="222222"/>
              </a:solidFill>
            </a:endParaRPr>
          </a:p>
        </p:txBody>
      </p:sp>
      <p:sp>
        <p:nvSpPr>
          <p:cNvPr id="857" name="Google Shape;857;p75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75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75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75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75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5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6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Some guidelines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8" name="Google Shape;868;p7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76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Check whether there are already international data standards that define the necessary.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Only in last instance define something completely yourself.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For these new entities: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Check whether these are also relevant in a different context, for other parties, in the context of information exchange and whether an alignment process should be started around this.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For things that don’t seem to match completely: 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See if your information model cannot be adjusted.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If not: OSLO and other data standards can be changed. Feel free to send a comment!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If alignment is not possible in one of these 2 ways, please rename it.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870" name="Google Shape;870;p76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76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76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76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76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76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Introduction ISA² EC (10’)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7" name="Google Shape;137;p2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3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Context : why care about interoperability ?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Core Vocabularies : role and dependencies 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Bigger perspective : SDGR + Data Spaces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288527"/>
            <a:ext cx="367050" cy="36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7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Find a solution for unmapped concepts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81" name="Google Shape;881;p7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2" name="Google Shape;882;p7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883" name="Google Shape;883;p77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77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77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77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77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77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77"/>
          <p:cNvSpPr txBox="1"/>
          <p:nvPr/>
        </p:nvSpPr>
        <p:spPr>
          <a:xfrm>
            <a:off x="540000" y="1019450"/>
            <a:ext cx="785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Exercise: Find a solution for unmapped concepts by looking at international standards.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890" name="Google Shape;890;p77"/>
          <p:cNvGraphicFramePr/>
          <p:nvPr/>
        </p:nvGraphicFramePr>
        <p:xfrm>
          <a:off x="878592" y="1675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{47026085-5153-48B8-ABA4-7ABEDA343725}</a:tableStyleId>
              </a:tblPr>
              <a:tblGrid>
                <a:gridCol w="1585325"/>
                <a:gridCol w="2108075"/>
                <a:gridCol w="37406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Mapping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Class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Sint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Exact match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OSLO-Persoon::Persoon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Piet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OSLO-Persoon::Persoon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Kind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OSLO-Persoon::Persoon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Cadeau</a:t>
                      </a:r>
                      <a:endParaRPr b="1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Pakjesavond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Close match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OSLO-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PubliekeDienstverlening::Dienst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Narrow match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OSLO-Adres::Adres</a:t>
                      </a:r>
                      <a:endParaRPr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Leverancier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Related match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OSLO-Organisatie::GeregistreerdeOrganisatie</a:t>
                      </a:r>
                      <a:endParaRPr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cxnSp>
        <p:nvCxnSpPr>
          <p:cNvPr id="891" name="Google Shape;891;p77"/>
          <p:cNvCxnSpPr/>
          <p:nvPr/>
        </p:nvCxnSpPr>
        <p:spPr>
          <a:xfrm>
            <a:off x="380575" y="3055025"/>
            <a:ext cx="40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8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Find a solution for unmapped concepts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97" name="Google Shape;897;p7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8" name="Google Shape;898;p78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899" name="Google Shape;899;p78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78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78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78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78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78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78"/>
          <p:cNvSpPr txBox="1"/>
          <p:nvPr/>
        </p:nvSpPr>
        <p:spPr>
          <a:xfrm rot="776456">
            <a:off x="8351152" y="4168689"/>
            <a:ext cx="864046" cy="4423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acifico"/>
                <a:ea typeface="Pacifico"/>
                <a:cs typeface="Pacifico"/>
                <a:sym typeface="Pacifico"/>
              </a:rPr>
              <a:t>solution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06" name="Google Shape;906;p78"/>
          <p:cNvSpPr txBox="1"/>
          <p:nvPr/>
        </p:nvSpPr>
        <p:spPr>
          <a:xfrm>
            <a:off x="540000" y="1019450"/>
            <a:ext cx="785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Exercise: Find a solution for unmapped concepts by looking at international standards.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907" name="Google Shape;907;p78"/>
          <p:cNvGraphicFramePr/>
          <p:nvPr/>
        </p:nvGraphicFramePr>
        <p:xfrm>
          <a:off x="878592" y="1675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{47026085-5153-48B8-ABA4-7ABEDA343725}</a:tableStyleId>
              </a:tblPr>
              <a:tblGrid>
                <a:gridCol w="1585325"/>
                <a:gridCol w="2108075"/>
                <a:gridCol w="37406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Mapping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Class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Sint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Exact match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OSLO-Persoon::Persoon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Piet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OSLO-Persoon::Persoon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Kind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OSLO-Persoon::Persoon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Cadeau</a:t>
                      </a:r>
                      <a:endParaRPr b="1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Related match</a:t>
                      </a:r>
                      <a:endParaRPr b="1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3"/>
                        </a:rPr>
                        <a:t>http://purl.org/cerif/frapo/Gift</a:t>
                      </a:r>
                      <a:r>
                        <a:rPr b="1" lang="en-US">
                          <a:solidFill>
                            <a:srgbClr val="000000"/>
                          </a:solidFill>
                        </a:rPr>
                        <a:t> </a:t>
                      </a:r>
                      <a:endParaRPr b="1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Pakjesavond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Close match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OSLO-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PubliekeDienstverlening::Dienst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Narrow match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OSLO-Adres::Adres</a:t>
                      </a:r>
                      <a:endParaRPr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Leverancier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Related match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OSLO-Organisatie::GeregistreerdeOrganisatie</a:t>
                      </a:r>
                      <a:endParaRPr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cxnSp>
        <p:nvCxnSpPr>
          <p:cNvPr id="908" name="Google Shape;908;p78"/>
          <p:cNvCxnSpPr/>
          <p:nvPr/>
        </p:nvCxnSpPr>
        <p:spPr>
          <a:xfrm>
            <a:off x="380575" y="3055025"/>
            <a:ext cx="40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9" name="Google Shape;90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125" y="4526875"/>
            <a:ext cx="410476" cy="41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79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6" name="Google Shape;916;p7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7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7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7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7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7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7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7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0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4" name="Google Shape;934;p8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5" name="Google Shape;935;p80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936" name="Google Shape;936;p80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Start from the </a:t>
            </a:r>
            <a:r>
              <a:rPr b="1" lang="en-US" sz="1600"/>
              <a:t>entities </a:t>
            </a:r>
            <a:r>
              <a:rPr lang="en-US" sz="1600"/>
              <a:t>we have listed.</a:t>
            </a:r>
            <a:endParaRPr sz="1600"/>
          </a:p>
          <a:p>
            <a:pPr indent="-330200" lvl="1" marL="9144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An entity= concepts/information elements that make up the information model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Add </a:t>
            </a:r>
            <a:r>
              <a:rPr b="1" lang="en-US" sz="1600"/>
              <a:t>attributes</a:t>
            </a:r>
            <a:r>
              <a:rPr lang="en-US" sz="1600"/>
              <a:t> to the model</a:t>
            </a:r>
            <a:endParaRPr sz="1600"/>
          </a:p>
          <a:p>
            <a:pPr indent="-330200" lvl="1" marL="9144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An attribute= a property of a particular entity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Add </a:t>
            </a:r>
            <a:r>
              <a:rPr b="1" lang="en-US" sz="1600"/>
              <a:t>relationships</a:t>
            </a:r>
            <a:r>
              <a:rPr lang="en-US" sz="1600"/>
              <a:t> to the model: </a:t>
            </a:r>
            <a:endParaRPr sz="1600"/>
          </a:p>
          <a:p>
            <a:pPr indent="-330200" lvl="1" marL="9144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 relationship= the relationships between the entities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Add </a:t>
            </a:r>
            <a:r>
              <a:rPr b="1" lang="en-US" sz="1600"/>
              <a:t>cardinalities</a:t>
            </a:r>
            <a:r>
              <a:rPr lang="en-US" sz="1600"/>
              <a:t> to the model.</a:t>
            </a:r>
            <a:endParaRPr sz="1600"/>
          </a:p>
          <a:p>
            <a:pPr indent="-330200" lvl="1" marL="9144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Showing how many times a relationship can occur (see example next slide)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(Make definitions more concrete).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937" name="Google Shape;937;p80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80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80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80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80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80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80"/>
          <p:cNvSpPr txBox="1"/>
          <p:nvPr/>
        </p:nvSpPr>
        <p:spPr>
          <a:xfrm>
            <a:off x="540000" y="1019450"/>
            <a:ext cx="7450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 few guidelines for establishing an implementation model: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1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49" name="Google Shape;949;p8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0" name="Google Shape;950;p81"/>
          <p:cNvSpPr txBox="1"/>
          <p:nvPr>
            <p:ph idx="4294967295" type="body"/>
          </p:nvPr>
        </p:nvSpPr>
        <p:spPr>
          <a:xfrm>
            <a:off x="461550" y="158165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951" name="Google Shape;951;p81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81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81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81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81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81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7" name="Google Shape;957;p81"/>
          <p:cNvCxnSpPr/>
          <p:nvPr/>
        </p:nvCxnSpPr>
        <p:spPr>
          <a:xfrm flipH="1" rot="10800000">
            <a:off x="2231925" y="2338300"/>
            <a:ext cx="22131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8" name="Google Shape;958;p81"/>
          <p:cNvSpPr txBox="1"/>
          <p:nvPr/>
        </p:nvSpPr>
        <p:spPr>
          <a:xfrm>
            <a:off x="2231925" y="2825338"/>
            <a:ext cx="1584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has designer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9" name="Google Shape;959;p81"/>
          <p:cNvSpPr txBox="1"/>
          <p:nvPr/>
        </p:nvSpPr>
        <p:spPr>
          <a:xfrm>
            <a:off x="2231925" y="2073900"/>
            <a:ext cx="23988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has serial number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0" name="Google Shape;960;p81"/>
          <p:cNvSpPr txBox="1"/>
          <p:nvPr/>
        </p:nvSpPr>
        <p:spPr>
          <a:xfrm>
            <a:off x="2231925" y="3741900"/>
            <a:ext cx="23988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is made of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1" name="Google Shape;961;p81"/>
          <p:cNvCxnSpPr/>
          <p:nvPr/>
        </p:nvCxnSpPr>
        <p:spPr>
          <a:xfrm flipH="1" rot="10800000">
            <a:off x="2231925" y="3066163"/>
            <a:ext cx="38268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2" name="Google Shape;96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400" y="2261750"/>
            <a:ext cx="1584900" cy="15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1"/>
          <p:cNvSpPr txBox="1"/>
          <p:nvPr/>
        </p:nvSpPr>
        <p:spPr>
          <a:xfrm>
            <a:off x="6342400" y="3769625"/>
            <a:ext cx="1584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&lt;Hans J. Wegner&gt;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4" name="Google Shape;964;p81"/>
          <p:cNvSpPr txBox="1"/>
          <p:nvPr/>
        </p:nvSpPr>
        <p:spPr>
          <a:xfrm>
            <a:off x="2231925" y="3092063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0..*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5" name="Google Shape;965;p81"/>
          <p:cNvSpPr txBox="1"/>
          <p:nvPr/>
        </p:nvSpPr>
        <p:spPr>
          <a:xfrm>
            <a:off x="5704025" y="3092075"/>
            <a:ext cx="2931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6" name="Google Shape;966;p81"/>
          <p:cNvSpPr txBox="1"/>
          <p:nvPr/>
        </p:nvSpPr>
        <p:spPr>
          <a:xfrm>
            <a:off x="4058325" y="2338288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7" name="Google Shape;967;p81"/>
          <p:cNvSpPr txBox="1"/>
          <p:nvPr/>
        </p:nvSpPr>
        <p:spPr>
          <a:xfrm>
            <a:off x="2231925" y="2338288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8" name="Google Shape;968;p81"/>
          <p:cNvCxnSpPr/>
          <p:nvPr/>
        </p:nvCxnSpPr>
        <p:spPr>
          <a:xfrm flipH="1" rot="10800000">
            <a:off x="2231925" y="3991150"/>
            <a:ext cx="2151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9" name="Google Shape;969;p81"/>
          <p:cNvSpPr txBox="1"/>
          <p:nvPr/>
        </p:nvSpPr>
        <p:spPr>
          <a:xfrm>
            <a:off x="4383525" y="3665650"/>
            <a:ext cx="17328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&lt;oak&gt;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&lt;papercord&gt;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0" name="Google Shape;970;p81"/>
          <p:cNvSpPr txBox="1"/>
          <p:nvPr/>
        </p:nvSpPr>
        <p:spPr>
          <a:xfrm>
            <a:off x="461550" y="3769625"/>
            <a:ext cx="1584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&lt;Wishbone chair&gt;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1" name="Google Shape;971;p81"/>
          <p:cNvSpPr txBox="1"/>
          <p:nvPr/>
        </p:nvSpPr>
        <p:spPr>
          <a:xfrm>
            <a:off x="4520625" y="2129300"/>
            <a:ext cx="12450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78034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p81"/>
          <p:cNvSpPr txBox="1"/>
          <p:nvPr/>
        </p:nvSpPr>
        <p:spPr>
          <a:xfrm>
            <a:off x="2231925" y="3993238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0..*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3" name="Google Shape;973;p81"/>
          <p:cNvSpPr txBox="1"/>
          <p:nvPr/>
        </p:nvSpPr>
        <p:spPr>
          <a:xfrm>
            <a:off x="3816825" y="3993238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0..*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4" name="Google Shape;974;p81"/>
          <p:cNvSpPr txBox="1"/>
          <p:nvPr/>
        </p:nvSpPr>
        <p:spPr>
          <a:xfrm>
            <a:off x="540000" y="1019450"/>
            <a:ext cx="3903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Cardinalities explained with an example: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5" name="Google Shape;97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00" y="2129300"/>
            <a:ext cx="1923400" cy="1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2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81" name="Google Shape;981;p8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2" name="Google Shape;982;p82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pSp>
        <p:nvGrpSpPr>
          <p:cNvPr id="983" name="Google Shape;983;p82"/>
          <p:cNvGrpSpPr/>
          <p:nvPr/>
        </p:nvGrpSpPr>
        <p:grpSpPr>
          <a:xfrm>
            <a:off x="628650" y="1415303"/>
            <a:ext cx="1290901" cy="1156500"/>
            <a:chOff x="726141" y="1916206"/>
            <a:chExt cx="1290901" cy="1156500"/>
          </a:xfrm>
        </p:grpSpPr>
        <p:sp>
          <p:nvSpPr>
            <p:cNvPr id="984" name="Google Shape;984;p82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2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3</a:t>
              </a:r>
              <a:endParaRPr/>
            </a:p>
          </p:txBody>
        </p:sp>
        <p:sp>
          <p:nvSpPr>
            <p:cNvPr id="985" name="Google Shape;985;p82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Concept 1</a:t>
              </a:r>
              <a:endParaRPr/>
            </a:p>
          </p:txBody>
        </p:sp>
      </p:grpSp>
      <p:grpSp>
        <p:nvGrpSpPr>
          <p:cNvPr id="986" name="Google Shape;986;p82"/>
          <p:cNvGrpSpPr/>
          <p:nvPr/>
        </p:nvGrpSpPr>
        <p:grpSpPr>
          <a:xfrm>
            <a:off x="3665444" y="1415303"/>
            <a:ext cx="1290901" cy="1156500"/>
            <a:chOff x="726141" y="1916206"/>
            <a:chExt cx="1290901" cy="1156500"/>
          </a:xfrm>
        </p:grpSpPr>
        <p:sp>
          <p:nvSpPr>
            <p:cNvPr id="987" name="Google Shape;987;p82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2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3</a:t>
              </a:r>
              <a:endParaRPr/>
            </a:p>
          </p:txBody>
        </p:sp>
        <p:sp>
          <p:nvSpPr>
            <p:cNvPr id="988" name="Google Shape;988;p82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Concept 2</a:t>
              </a:r>
              <a:endParaRPr/>
            </a:p>
          </p:txBody>
        </p:sp>
      </p:grpSp>
      <p:sp>
        <p:nvSpPr>
          <p:cNvPr id="989" name="Google Shape;989;p82"/>
          <p:cNvSpPr txBox="1"/>
          <p:nvPr/>
        </p:nvSpPr>
        <p:spPr>
          <a:xfrm>
            <a:off x="2322980" y="1906121"/>
            <a:ext cx="1062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relatie 1 🡪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0" name="Google Shape;990;p82"/>
          <p:cNvCxnSpPr>
            <a:stCxn id="984" idx="3"/>
            <a:endCxn id="987" idx="1"/>
          </p:cNvCxnSpPr>
          <p:nvPr/>
        </p:nvCxnSpPr>
        <p:spPr>
          <a:xfrm>
            <a:off x="1919551" y="2165003"/>
            <a:ext cx="1746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1" name="Google Shape;991;p82"/>
          <p:cNvGrpSpPr/>
          <p:nvPr/>
        </p:nvGrpSpPr>
        <p:grpSpPr>
          <a:xfrm>
            <a:off x="3665443" y="3237131"/>
            <a:ext cx="1290901" cy="1156500"/>
            <a:chOff x="726141" y="1916206"/>
            <a:chExt cx="1290901" cy="1156500"/>
          </a:xfrm>
        </p:grpSpPr>
        <p:sp>
          <p:nvSpPr>
            <p:cNvPr id="992" name="Google Shape;992;p82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2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3</a:t>
              </a:r>
              <a:endParaRPr/>
            </a:p>
          </p:txBody>
        </p:sp>
        <p:sp>
          <p:nvSpPr>
            <p:cNvPr id="993" name="Google Shape;993;p82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Subconcept 3</a:t>
              </a:r>
              <a:endParaRPr/>
            </a:p>
          </p:txBody>
        </p:sp>
      </p:grpSp>
      <p:cxnSp>
        <p:nvCxnSpPr>
          <p:cNvPr id="994" name="Google Shape;994;p82"/>
          <p:cNvCxnSpPr>
            <a:stCxn id="993" idx="0"/>
            <a:endCxn id="987" idx="2"/>
          </p:cNvCxnSpPr>
          <p:nvPr/>
        </p:nvCxnSpPr>
        <p:spPr>
          <a:xfrm rot="10800000">
            <a:off x="4310893" y="2571731"/>
            <a:ext cx="0" cy="66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995" name="Google Shape;995;p82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82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82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82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82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82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3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06" name="Google Shape;1006;p8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7" name="Google Shape;1007;p83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pSp>
        <p:nvGrpSpPr>
          <p:cNvPr id="1008" name="Google Shape;1008;p83"/>
          <p:cNvGrpSpPr/>
          <p:nvPr/>
        </p:nvGrpSpPr>
        <p:grpSpPr>
          <a:xfrm>
            <a:off x="628650" y="1415303"/>
            <a:ext cx="1290901" cy="1156500"/>
            <a:chOff x="726141" y="1916206"/>
            <a:chExt cx="1290901" cy="1156500"/>
          </a:xfrm>
        </p:grpSpPr>
        <p:sp>
          <p:nvSpPr>
            <p:cNvPr id="1009" name="Google Shape;1009;p83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Serial number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Color</a:t>
              </a:r>
              <a:endParaRPr/>
            </a:p>
          </p:txBody>
        </p:sp>
        <p:sp>
          <p:nvSpPr>
            <p:cNvPr id="1010" name="Google Shape;1010;p83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</a:rPr>
                <a:t>Object: Chair</a:t>
              </a:r>
              <a:endParaRPr/>
            </a:p>
          </p:txBody>
        </p:sp>
      </p:grpSp>
      <p:grpSp>
        <p:nvGrpSpPr>
          <p:cNvPr id="1011" name="Google Shape;1011;p83"/>
          <p:cNvGrpSpPr/>
          <p:nvPr/>
        </p:nvGrpSpPr>
        <p:grpSpPr>
          <a:xfrm>
            <a:off x="3665444" y="1415303"/>
            <a:ext cx="1290901" cy="1156500"/>
            <a:chOff x="726141" y="1916206"/>
            <a:chExt cx="1290901" cy="1156500"/>
          </a:xfrm>
        </p:grpSpPr>
        <p:sp>
          <p:nvSpPr>
            <p:cNvPr id="1012" name="Google Shape;1012;p83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Address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Birth place</a:t>
              </a:r>
              <a:endParaRPr/>
            </a:p>
          </p:txBody>
        </p:sp>
        <p:sp>
          <p:nvSpPr>
            <p:cNvPr id="1013" name="Google Shape;1013;p83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</a:rPr>
                <a:t>Person</a:t>
              </a:r>
              <a:endParaRPr/>
            </a:p>
          </p:txBody>
        </p:sp>
      </p:grpSp>
      <p:sp>
        <p:nvSpPr>
          <p:cNvPr id="1014" name="Google Shape;1014;p83"/>
          <p:cNvSpPr txBox="1"/>
          <p:nvPr/>
        </p:nvSpPr>
        <p:spPr>
          <a:xfrm>
            <a:off x="1197655" y="3725221"/>
            <a:ext cx="1062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has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5" name="Google Shape;1015;p83"/>
          <p:cNvGrpSpPr/>
          <p:nvPr/>
        </p:nvGrpSpPr>
        <p:grpSpPr>
          <a:xfrm>
            <a:off x="3665443" y="3237131"/>
            <a:ext cx="1290901" cy="1156500"/>
            <a:chOff x="726141" y="1916206"/>
            <a:chExt cx="1290901" cy="1156500"/>
          </a:xfrm>
        </p:grpSpPr>
        <p:sp>
          <p:nvSpPr>
            <p:cNvPr id="1016" name="Google Shape;1016;p83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Atelier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..</a:t>
              </a:r>
              <a:endParaRPr/>
            </a:p>
          </p:txBody>
        </p:sp>
        <p:sp>
          <p:nvSpPr>
            <p:cNvPr id="1017" name="Google Shape;1017;p83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</a:rPr>
                <a:t>Designer</a:t>
              </a:r>
              <a:endParaRPr/>
            </a:p>
          </p:txBody>
        </p:sp>
      </p:grpSp>
      <p:cxnSp>
        <p:nvCxnSpPr>
          <p:cNvPr id="1018" name="Google Shape;1018;p83"/>
          <p:cNvCxnSpPr>
            <a:stCxn id="1017" idx="0"/>
            <a:endCxn id="1012" idx="2"/>
          </p:cNvCxnSpPr>
          <p:nvPr/>
        </p:nvCxnSpPr>
        <p:spPr>
          <a:xfrm rot="10800000">
            <a:off x="4310893" y="2571731"/>
            <a:ext cx="0" cy="66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019" name="Google Shape;1019;p83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83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83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83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83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83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5" name="Google Shape;1025;p83"/>
          <p:cNvCxnSpPr>
            <a:endCxn id="1016" idx="1"/>
          </p:cNvCxnSpPr>
          <p:nvPr/>
        </p:nvCxnSpPr>
        <p:spPr>
          <a:xfrm>
            <a:off x="1273844" y="2583731"/>
            <a:ext cx="2391600" cy="1403100"/>
          </a:xfrm>
          <a:prstGeom prst="bentConnector3">
            <a:avLst>
              <a:gd fmla="val 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83"/>
          <p:cNvSpPr txBox="1"/>
          <p:nvPr/>
        </p:nvSpPr>
        <p:spPr>
          <a:xfrm>
            <a:off x="540000" y="1019450"/>
            <a:ext cx="3903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An example: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4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2" name="Google Shape;1032;p8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33" name="Google Shape;1033;p84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034" name="Google Shape;1034;p84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4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6" name="Google Shape;1036;p84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84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84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84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84"/>
          <p:cNvSpPr/>
          <p:nvPr/>
        </p:nvSpPr>
        <p:spPr>
          <a:xfrm>
            <a:off x="432250" y="886175"/>
            <a:ext cx="2094300" cy="12480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1" name="Google Shape;1041;p84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042" name="Google Shape;1042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3" name="Google Shape;1043;p84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8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49" name="Google Shape;1049;p8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0" name="Google Shape;1050;p85"/>
          <p:cNvCxnSpPr>
            <a:endCxn id="1051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2" name="Google Shape;1052;p85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3" name="Google Shape;1053;p85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4" name="Google Shape;1054;p85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055" name="Google Shape;1055;p85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056" name="Google Shape;1056;p85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85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8" name="Google Shape;1058;p85"/>
          <p:cNvGrpSpPr/>
          <p:nvPr/>
        </p:nvGrpSpPr>
        <p:grpSpPr>
          <a:xfrm>
            <a:off x="3280680" y="1177102"/>
            <a:ext cx="2005734" cy="785863"/>
            <a:chOff x="777837" y="1166796"/>
            <a:chExt cx="1915513" cy="1127979"/>
          </a:xfrm>
        </p:grpSpPr>
        <p:sp>
          <p:nvSpPr>
            <p:cNvPr id="1059" name="Google Shape;1059;p85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voornaam: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achternaam: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5"/>
            <p:cNvSpPr/>
            <p:nvPr/>
          </p:nvSpPr>
          <p:spPr>
            <a:xfrm>
              <a:off x="777837" y="1166796"/>
              <a:ext cx="1915500" cy="464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OSLO::Persoon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1" name="Google Shape;1061;p85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062" name="Google Shape;1062;p85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5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4" name="Google Shape;1064;p85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5" name="Google Shape;1065;p85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066" name="Google Shape;1066;p85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85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85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051" name="Google Shape;1051;p85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85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0" name="Google Shape;1070;p85"/>
          <p:cNvCxnSpPr>
            <a:endCxn id="1062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44586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1" name="Google Shape;1071;p85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85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85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85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85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85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85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85"/>
          <p:cNvSpPr/>
          <p:nvPr/>
        </p:nvSpPr>
        <p:spPr>
          <a:xfrm>
            <a:off x="2413875" y="886175"/>
            <a:ext cx="4214400" cy="25662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9" name="Google Shape;1079;p85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080" name="Google Shape;1080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1081;p85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6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87" name="Google Shape;1087;p8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8" name="Google Shape;1088;p86"/>
          <p:cNvCxnSpPr>
            <a:endCxn id="1089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0" name="Google Shape;1090;p86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1" name="Google Shape;1091;p86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2" name="Google Shape;1092;p86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093" name="Google Shape;1093;p86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094" name="Google Shape;1094;p86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86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86"/>
          <p:cNvGrpSpPr/>
          <p:nvPr/>
        </p:nvGrpSpPr>
        <p:grpSpPr>
          <a:xfrm>
            <a:off x="3280680" y="1177102"/>
            <a:ext cx="2005734" cy="785863"/>
            <a:chOff x="777837" y="1166796"/>
            <a:chExt cx="1915513" cy="1127979"/>
          </a:xfrm>
        </p:grpSpPr>
        <p:sp>
          <p:nvSpPr>
            <p:cNvPr id="1097" name="Google Shape;1097;p86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voornaam: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achternaam: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6"/>
            <p:cNvSpPr/>
            <p:nvPr/>
          </p:nvSpPr>
          <p:spPr>
            <a:xfrm>
              <a:off x="777837" y="1166796"/>
              <a:ext cx="1915500" cy="464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OSLO::Persoon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9" name="Google Shape;1099;p86"/>
          <p:cNvGrpSpPr/>
          <p:nvPr/>
        </p:nvGrpSpPr>
        <p:grpSpPr>
          <a:xfrm>
            <a:off x="6583028" y="1173139"/>
            <a:ext cx="2241171" cy="1461662"/>
            <a:chOff x="777856" y="1166775"/>
            <a:chExt cx="2988627" cy="1542000"/>
          </a:xfrm>
        </p:grpSpPr>
        <p:sp>
          <p:nvSpPr>
            <p:cNvPr id="1100" name="Google Shape;1100;p86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land [1]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gemeente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straatnaam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huisnummer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busnummer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schoorsteenAanwezig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6"/>
            <p:cNvSpPr/>
            <p:nvPr/>
          </p:nvSpPr>
          <p:spPr>
            <a:xfrm>
              <a:off x="777856" y="1166775"/>
              <a:ext cx="29886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OSLO::Adres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2" name="Google Shape;1102;p86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103" name="Google Shape;1103;p86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6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6"/>
          <p:cNvSpPr txBox="1"/>
          <p:nvPr/>
        </p:nvSpPr>
        <p:spPr>
          <a:xfrm>
            <a:off x="5413437" y="1348767"/>
            <a:ext cx="1142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woont op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86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7" name="Google Shape;1107;p86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108" name="Google Shape;1108;p86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86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0" name="Google Shape;1110;p86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089" name="Google Shape;1089;p86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6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12" name="Google Shape;1112;p86"/>
          <p:cNvCxnSpPr>
            <a:endCxn id="1103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44586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3" name="Google Shape;1113;p86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4" name="Google Shape;1114;p86"/>
          <p:cNvCxnSpPr>
            <a:stCxn id="1095" idx="0"/>
          </p:cNvCxnSpPr>
          <p:nvPr/>
        </p:nvCxnSpPr>
        <p:spPr>
          <a:xfrm rot="-5400000">
            <a:off x="5800307" y="1588666"/>
            <a:ext cx="657300" cy="9039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5" name="Google Shape;1115;p86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86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86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86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86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86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86"/>
          <p:cNvSpPr/>
          <p:nvPr/>
        </p:nvSpPr>
        <p:spPr>
          <a:xfrm>
            <a:off x="6470975" y="1046550"/>
            <a:ext cx="2479500" cy="17115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2" name="Google Shape;1122;p86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123" name="Google Shape;1123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4" name="Google Shape;1124;p86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Interoperability: Why care ?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5" name="Google Shape;145;p2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639" y="746900"/>
            <a:ext cx="6754724" cy="42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7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0" name="Google Shape;1130;p8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1" name="Google Shape;1131;p87"/>
          <p:cNvSpPr txBox="1"/>
          <p:nvPr>
            <p:ph idx="4294967295" type="body"/>
          </p:nvPr>
        </p:nvSpPr>
        <p:spPr>
          <a:xfrm>
            <a:off x="384725" y="1303339"/>
            <a:ext cx="85374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cxnSp>
        <p:nvCxnSpPr>
          <p:cNvPr id="1132" name="Google Shape;1132;p87"/>
          <p:cNvCxnSpPr>
            <a:endCxn id="1133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4" name="Google Shape;1134;p87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5" name="Google Shape;1135;p87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6" name="Google Shape;1136;p87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37" name="Google Shape;1137;p87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138" name="Google Shape;1138;p87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87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0" name="Google Shape;1140;p87"/>
          <p:cNvGrpSpPr/>
          <p:nvPr/>
        </p:nvGrpSpPr>
        <p:grpSpPr>
          <a:xfrm>
            <a:off x="3280680" y="1177102"/>
            <a:ext cx="2005734" cy="785863"/>
            <a:chOff x="777837" y="1166796"/>
            <a:chExt cx="1915513" cy="1127979"/>
          </a:xfrm>
        </p:grpSpPr>
        <p:sp>
          <p:nvSpPr>
            <p:cNvPr id="1141" name="Google Shape;1141;p87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voornaam: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achternaam: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7"/>
            <p:cNvSpPr/>
            <p:nvPr/>
          </p:nvSpPr>
          <p:spPr>
            <a:xfrm>
              <a:off x="777837" y="1166796"/>
              <a:ext cx="1915500" cy="464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OSLO::Persoon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87"/>
          <p:cNvGrpSpPr/>
          <p:nvPr/>
        </p:nvGrpSpPr>
        <p:grpSpPr>
          <a:xfrm>
            <a:off x="6583028" y="1173139"/>
            <a:ext cx="2241171" cy="1461662"/>
            <a:chOff x="777856" y="1166775"/>
            <a:chExt cx="2988627" cy="1542000"/>
          </a:xfrm>
        </p:grpSpPr>
        <p:sp>
          <p:nvSpPr>
            <p:cNvPr id="1144" name="Google Shape;1144;p87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land [1]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gemeente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straatnaam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huisnummer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busnummer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schoorsteenAanwezig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87"/>
            <p:cNvSpPr/>
            <p:nvPr/>
          </p:nvSpPr>
          <p:spPr>
            <a:xfrm>
              <a:off x="777856" y="1166775"/>
              <a:ext cx="29886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OSLO::Adres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87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147" name="Google Shape;1147;p87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7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87"/>
          <p:cNvSpPr txBox="1"/>
          <p:nvPr/>
        </p:nvSpPr>
        <p:spPr>
          <a:xfrm>
            <a:off x="5413437" y="1348767"/>
            <a:ext cx="1142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woont op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0" name="Google Shape;1150;p87"/>
          <p:cNvGrpSpPr/>
          <p:nvPr/>
        </p:nvGrpSpPr>
        <p:grpSpPr>
          <a:xfrm>
            <a:off x="2238459" y="3816205"/>
            <a:ext cx="1505205" cy="1184825"/>
            <a:chOff x="2579029" y="718018"/>
            <a:chExt cx="1915507" cy="1576614"/>
          </a:xfrm>
        </p:grpSpPr>
        <p:sp>
          <p:nvSpPr>
            <p:cNvPr id="1151" name="Google Shape;1151;p87"/>
            <p:cNvSpPr/>
            <p:nvPr/>
          </p:nvSpPr>
          <p:spPr>
            <a:xfrm>
              <a:off x="2579029" y="1427632"/>
              <a:ext cx="1915500" cy="8670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fabrikant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model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87"/>
            <p:cNvSpPr/>
            <p:nvPr/>
          </p:nvSpPr>
          <p:spPr>
            <a:xfrm>
              <a:off x="2579036" y="718018"/>
              <a:ext cx="1915500" cy="779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OSLO::Object</a:t>
              </a:r>
              <a:b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OSLO::Output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Cadeau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3" name="Google Shape;1153;p87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4" name="Google Shape;1154;p87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155" name="Google Shape;1155;p87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87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57" name="Google Shape;1157;p87"/>
          <p:cNvCxnSpPr>
            <a:endCxn id="1151" idx="1"/>
          </p:cNvCxnSpPr>
          <p:nvPr/>
        </p:nvCxnSpPr>
        <p:spPr>
          <a:xfrm flipH="1" rot="-5400000">
            <a:off x="109809" y="2546606"/>
            <a:ext cx="2647800" cy="16095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8" name="Google Shape;1158;p87"/>
          <p:cNvSpPr txBox="1"/>
          <p:nvPr/>
        </p:nvSpPr>
        <p:spPr>
          <a:xfrm>
            <a:off x="789816" y="4315794"/>
            <a:ext cx="12819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produceert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9" name="Google Shape;1159;p87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133" name="Google Shape;1133;p87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87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61" name="Google Shape;1161;p87"/>
          <p:cNvCxnSpPr>
            <a:stCxn id="1152" idx="3"/>
          </p:cNvCxnSpPr>
          <p:nvPr/>
        </p:nvCxnSpPr>
        <p:spPr>
          <a:xfrm flipH="1" rot="10800000">
            <a:off x="3743665" y="3113365"/>
            <a:ext cx="1281900" cy="99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2" name="Google Shape;1162;p87"/>
          <p:cNvCxnSpPr>
            <a:endCxn id="1147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44586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3" name="Google Shape;1163;p87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87"/>
          <p:cNvSpPr txBox="1"/>
          <p:nvPr/>
        </p:nvSpPr>
        <p:spPr>
          <a:xfrm>
            <a:off x="4225137" y="3804551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◀ wilt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5" name="Google Shape;1165;p87"/>
          <p:cNvCxnSpPr>
            <a:stCxn id="1139" idx="0"/>
          </p:cNvCxnSpPr>
          <p:nvPr/>
        </p:nvCxnSpPr>
        <p:spPr>
          <a:xfrm rot="-5400000">
            <a:off x="5800307" y="1588666"/>
            <a:ext cx="657300" cy="9039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6" name="Google Shape;1166;p87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87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87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87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87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87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87"/>
          <p:cNvSpPr/>
          <p:nvPr/>
        </p:nvSpPr>
        <p:spPr>
          <a:xfrm>
            <a:off x="2130475" y="3685825"/>
            <a:ext cx="1722000" cy="13944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3" name="Google Shape;1173;p87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174" name="Google Shape;1174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5" name="Google Shape;1175;p87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88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181" name="Google Shape;1181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2" name="Google Shape;1182;p88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  <p:sp>
        <p:nvSpPr>
          <p:cNvPr id="1183" name="Google Shape;1183;p88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84" name="Google Shape;1184;p8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5" name="Google Shape;1185;p88"/>
          <p:cNvSpPr txBox="1"/>
          <p:nvPr>
            <p:ph idx="4294967295" type="body"/>
          </p:nvPr>
        </p:nvSpPr>
        <p:spPr>
          <a:xfrm>
            <a:off x="384725" y="1303339"/>
            <a:ext cx="85374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cxnSp>
        <p:nvCxnSpPr>
          <p:cNvPr id="1186" name="Google Shape;1186;p88"/>
          <p:cNvCxnSpPr/>
          <p:nvPr/>
        </p:nvCxnSpPr>
        <p:spPr>
          <a:xfrm>
            <a:off x="3339105" y="4652964"/>
            <a:ext cx="3762900" cy="90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7" name="Google Shape;1187;p88"/>
          <p:cNvCxnSpPr/>
          <p:nvPr/>
        </p:nvCxnSpPr>
        <p:spPr>
          <a:xfrm rot="10800000">
            <a:off x="8000682" y="2189448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8" name="Google Shape;1188;p88"/>
          <p:cNvCxnSpPr/>
          <p:nvPr/>
        </p:nvCxnSpPr>
        <p:spPr>
          <a:xfrm rot="10800000">
            <a:off x="7542012" y="2122661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9" name="Google Shape;1189;p88"/>
          <p:cNvCxnSpPr>
            <a:endCxn id="1190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1" name="Google Shape;1191;p88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2" name="Google Shape;1192;p88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3" name="Google Shape;1193;p88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94" name="Google Shape;1194;p88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195" name="Google Shape;1195;p88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88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88"/>
          <p:cNvGrpSpPr/>
          <p:nvPr/>
        </p:nvGrpSpPr>
        <p:grpSpPr>
          <a:xfrm>
            <a:off x="3280680" y="1177102"/>
            <a:ext cx="2005734" cy="785863"/>
            <a:chOff x="777837" y="1166796"/>
            <a:chExt cx="1915513" cy="1127979"/>
          </a:xfrm>
        </p:grpSpPr>
        <p:sp>
          <p:nvSpPr>
            <p:cNvPr id="1198" name="Google Shape;1198;p88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voornaam: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achternaam: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88"/>
            <p:cNvSpPr/>
            <p:nvPr/>
          </p:nvSpPr>
          <p:spPr>
            <a:xfrm>
              <a:off x="777837" y="1166796"/>
              <a:ext cx="1915500" cy="464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OSLO::Persoon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0" name="Google Shape;1200;p88"/>
          <p:cNvGrpSpPr/>
          <p:nvPr/>
        </p:nvGrpSpPr>
        <p:grpSpPr>
          <a:xfrm>
            <a:off x="6583028" y="1173139"/>
            <a:ext cx="2241171" cy="1461662"/>
            <a:chOff x="777856" y="1166775"/>
            <a:chExt cx="2988627" cy="1542000"/>
          </a:xfrm>
        </p:grpSpPr>
        <p:sp>
          <p:nvSpPr>
            <p:cNvPr id="1201" name="Google Shape;1201;p88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land [1]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gemeente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straatnaam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huisnummer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busnummer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schoorsteenAanwezig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88"/>
            <p:cNvSpPr/>
            <p:nvPr/>
          </p:nvSpPr>
          <p:spPr>
            <a:xfrm>
              <a:off x="777856" y="1166775"/>
              <a:ext cx="29886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OSLO::Adres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3" name="Google Shape;1203;p88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204" name="Google Shape;1204;p88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88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6" name="Google Shape;1206;p88"/>
          <p:cNvGrpSpPr/>
          <p:nvPr/>
        </p:nvGrpSpPr>
        <p:grpSpPr>
          <a:xfrm>
            <a:off x="6842551" y="3800607"/>
            <a:ext cx="1722035" cy="1215873"/>
            <a:chOff x="777851" y="1166779"/>
            <a:chExt cx="1915500" cy="1128106"/>
          </a:xfrm>
        </p:grpSpPr>
        <p:sp>
          <p:nvSpPr>
            <p:cNvPr id="1207" name="Google Shape;1207;p88"/>
            <p:cNvSpPr/>
            <p:nvPr/>
          </p:nvSpPr>
          <p:spPr>
            <a:xfrm>
              <a:off x="777851" y="1678385"/>
              <a:ext cx="1915500" cy="6165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registratienummer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88"/>
            <p:cNvSpPr/>
            <p:nvPr/>
          </p:nvSpPr>
          <p:spPr>
            <a:xfrm>
              <a:off x="777851" y="1166779"/>
              <a:ext cx="1915500" cy="5115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OSLO::Organisatie</a:t>
              </a:r>
              <a:endParaRPr b="0" i="1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Leverancier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9" name="Google Shape;1209;p88"/>
          <p:cNvSpPr txBox="1"/>
          <p:nvPr/>
        </p:nvSpPr>
        <p:spPr>
          <a:xfrm>
            <a:off x="5413437" y="1348767"/>
            <a:ext cx="1142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woont op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0" name="Google Shape;1210;p88"/>
          <p:cNvGrpSpPr/>
          <p:nvPr/>
        </p:nvGrpSpPr>
        <p:grpSpPr>
          <a:xfrm>
            <a:off x="2238459" y="3816205"/>
            <a:ext cx="1505205" cy="1184825"/>
            <a:chOff x="2579029" y="718018"/>
            <a:chExt cx="1915507" cy="1576614"/>
          </a:xfrm>
        </p:grpSpPr>
        <p:sp>
          <p:nvSpPr>
            <p:cNvPr id="1211" name="Google Shape;1211;p88"/>
            <p:cNvSpPr/>
            <p:nvPr/>
          </p:nvSpPr>
          <p:spPr>
            <a:xfrm>
              <a:off x="2579029" y="1427632"/>
              <a:ext cx="1915500" cy="8670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fabrikant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model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88"/>
            <p:cNvSpPr/>
            <p:nvPr/>
          </p:nvSpPr>
          <p:spPr>
            <a:xfrm>
              <a:off x="2579036" y="718018"/>
              <a:ext cx="1915500" cy="779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OSLO::Object</a:t>
              </a:r>
              <a:b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OSLO::Output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Cadeau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88"/>
          <p:cNvGrpSpPr/>
          <p:nvPr/>
        </p:nvGrpSpPr>
        <p:grpSpPr>
          <a:xfrm>
            <a:off x="5474678" y="3597583"/>
            <a:ext cx="965029" cy="671950"/>
            <a:chOff x="777850" y="1166775"/>
            <a:chExt cx="1915500" cy="1128000"/>
          </a:xfrm>
        </p:grpSpPr>
        <p:sp>
          <p:nvSpPr>
            <p:cNvPr id="1214" name="Google Shape;1214;p88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waarde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valuta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88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Prijs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88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7" name="Google Shape;1217;p88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218" name="Google Shape;1218;p88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88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0" name="Google Shape;1220;p88"/>
          <p:cNvCxnSpPr>
            <a:endCxn id="1211" idx="1"/>
          </p:cNvCxnSpPr>
          <p:nvPr/>
        </p:nvCxnSpPr>
        <p:spPr>
          <a:xfrm flipH="1" rot="-5400000">
            <a:off x="109809" y="2546606"/>
            <a:ext cx="2647800" cy="16095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1" name="Google Shape;1221;p88"/>
          <p:cNvSpPr txBox="1"/>
          <p:nvPr/>
        </p:nvSpPr>
        <p:spPr>
          <a:xfrm>
            <a:off x="789816" y="4315794"/>
            <a:ext cx="12819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produceert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2" name="Google Shape;1222;p88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190" name="Google Shape;1190;p88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88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4" name="Google Shape;1224;p88"/>
          <p:cNvCxnSpPr>
            <a:stCxn id="1212" idx="3"/>
          </p:cNvCxnSpPr>
          <p:nvPr/>
        </p:nvCxnSpPr>
        <p:spPr>
          <a:xfrm flipH="1" rot="10800000">
            <a:off x="3743665" y="3113365"/>
            <a:ext cx="1281900" cy="99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5" name="Google Shape;1225;p88"/>
          <p:cNvCxnSpPr>
            <a:endCxn id="1204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44586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6" name="Google Shape;1226;p88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7" name="Google Shape;1227;p88"/>
          <p:cNvCxnSpPr>
            <a:stCxn id="1214" idx="2"/>
          </p:cNvCxnSpPr>
          <p:nvPr/>
        </p:nvCxnSpPr>
        <p:spPr>
          <a:xfrm flipH="1">
            <a:off x="5497293" y="4269532"/>
            <a:ext cx="459900" cy="401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228" name="Google Shape;1228;p88"/>
          <p:cNvSpPr txBox="1"/>
          <p:nvPr/>
        </p:nvSpPr>
        <p:spPr>
          <a:xfrm>
            <a:off x="7913576" y="2846807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magazijn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88"/>
          <p:cNvSpPr txBox="1"/>
          <p:nvPr/>
        </p:nvSpPr>
        <p:spPr>
          <a:xfrm>
            <a:off x="6630319" y="2702349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maatsch.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zetel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88"/>
          <p:cNvSpPr txBox="1"/>
          <p:nvPr/>
        </p:nvSpPr>
        <p:spPr>
          <a:xfrm>
            <a:off x="4225137" y="3804551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◀ wilt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88"/>
          <p:cNvSpPr txBox="1"/>
          <p:nvPr/>
        </p:nvSpPr>
        <p:spPr>
          <a:xfrm>
            <a:off x="4438388" y="4609710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aangeboden door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2" name="Google Shape;1232;p88"/>
          <p:cNvCxnSpPr>
            <a:stCxn id="1196" idx="0"/>
          </p:cNvCxnSpPr>
          <p:nvPr/>
        </p:nvCxnSpPr>
        <p:spPr>
          <a:xfrm rot="-5400000">
            <a:off x="5800307" y="1588666"/>
            <a:ext cx="657300" cy="9039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3" name="Google Shape;1233;p88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88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88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88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88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88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88"/>
          <p:cNvSpPr/>
          <p:nvPr/>
        </p:nvSpPr>
        <p:spPr>
          <a:xfrm>
            <a:off x="5098275" y="3470650"/>
            <a:ext cx="3726000" cy="16476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4" name="Google Shape;1244;p89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245" name="Google Shape;1245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89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  <p:sp>
        <p:nvSpPr>
          <p:cNvPr id="1247" name="Google Shape;1247;p89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48" name="Google Shape;1248;p8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9" name="Google Shape;1249;p89"/>
          <p:cNvSpPr txBox="1"/>
          <p:nvPr>
            <p:ph idx="4294967295" type="body"/>
          </p:nvPr>
        </p:nvSpPr>
        <p:spPr>
          <a:xfrm>
            <a:off x="384725" y="1303339"/>
            <a:ext cx="85374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cxnSp>
        <p:nvCxnSpPr>
          <p:cNvPr id="1250" name="Google Shape;1250;p89"/>
          <p:cNvCxnSpPr/>
          <p:nvPr/>
        </p:nvCxnSpPr>
        <p:spPr>
          <a:xfrm>
            <a:off x="3339105" y="4652964"/>
            <a:ext cx="3762900" cy="90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1" name="Google Shape;1251;p89"/>
          <p:cNvCxnSpPr/>
          <p:nvPr/>
        </p:nvCxnSpPr>
        <p:spPr>
          <a:xfrm rot="10800000">
            <a:off x="8000682" y="2189448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2" name="Google Shape;1252;p89"/>
          <p:cNvCxnSpPr/>
          <p:nvPr/>
        </p:nvCxnSpPr>
        <p:spPr>
          <a:xfrm rot="10800000">
            <a:off x="7542012" y="2122661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3" name="Google Shape;1253;p89"/>
          <p:cNvCxnSpPr>
            <a:endCxn id="1254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-151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5" name="Google Shape;1255;p89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6" name="Google Shape;1256;p89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7" name="Google Shape;1257;p89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258" name="Google Shape;1258;p89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259" name="Google Shape;1259;p89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1" name="Google Shape;1261;p89"/>
          <p:cNvGrpSpPr/>
          <p:nvPr/>
        </p:nvGrpSpPr>
        <p:grpSpPr>
          <a:xfrm>
            <a:off x="3280680" y="1177102"/>
            <a:ext cx="2005734" cy="785863"/>
            <a:chOff x="777837" y="1166796"/>
            <a:chExt cx="1915513" cy="1127979"/>
          </a:xfrm>
        </p:grpSpPr>
        <p:sp>
          <p:nvSpPr>
            <p:cNvPr id="1262" name="Google Shape;1262;p89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voornaam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achternaam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777837" y="1166796"/>
              <a:ext cx="1915500" cy="464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OSLO::Persoon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4" name="Google Shape;1264;p89"/>
          <p:cNvGrpSpPr/>
          <p:nvPr/>
        </p:nvGrpSpPr>
        <p:grpSpPr>
          <a:xfrm>
            <a:off x="6583018" y="1173082"/>
            <a:ext cx="2241171" cy="1534907"/>
            <a:chOff x="777856" y="1166775"/>
            <a:chExt cx="2988627" cy="1542000"/>
          </a:xfrm>
        </p:grpSpPr>
        <p:sp>
          <p:nvSpPr>
            <p:cNvPr id="1265" name="Google Shape;1265;p89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7"/>
                </a:rPr>
                <a:t>land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8"/>
                </a:rPr>
                <a:t>gemeente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9"/>
                </a:rPr>
                <a:t>straatnaam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0"/>
                </a:rPr>
                <a:t>huisnummer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1"/>
                </a:rPr>
                <a:t>busnummer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schoorsteenAanwezig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777856" y="1166775"/>
              <a:ext cx="29886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OSLO::Adres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7" name="Google Shape;1267;p89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268" name="Google Shape;1268;p89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0" name="Google Shape;1270;p89"/>
          <p:cNvGrpSpPr/>
          <p:nvPr/>
        </p:nvGrpSpPr>
        <p:grpSpPr>
          <a:xfrm>
            <a:off x="6842551" y="3800607"/>
            <a:ext cx="1722035" cy="1215873"/>
            <a:chOff x="777851" y="1166779"/>
            <a:chExt cx="1915500" cy="1128106"/>
          </a:xfrm>
        </p:grpSpPr>
        <p:sp>
          <p:nvSpPr>
            <p:cNvPr id="1271" name="Google Shape;1271;p89"/>
            <p:cNvSpPr/>
            <p:nvPr/>
          </p:nvSpPr>
          <p:spPr>
            <a:xfrm>
              <a:off x="777851" y="1678385"/>
              <a:ext cx="1915500" cy="6165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2"/>
                </a:rPr>
                <a:t>naam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3"/>
                </a:rPr>
                <a:t>registratienummer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9"/>
            <p:cNvSpPr/>
            <p:nvPr/>
          </p:nvSpPr>
          <p:spPr>
            <a:xfrm>
              <a:off x="777851" y="1166779"/>
              <a:ext cx="1915500" cy="5115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OSLO::Organisatie</a:t>
              </a:r>
              <a:endParaRPr b="0" i="1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Leverancier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3" name="Google Shape;1273;p89"/>
          <p:cNvSpPr txBox="1"/>
          <p:nvPr/>
        </p:nvSpPr>
        <p:spPr>
          <a:xfrm>
            <a:off x="5413437" y="1348767"/>
            <a:ext cx="1142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woont op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4" name="Google Shape;1274;p89"/>
          <p:cNvGrpSpPr/>
          <p:nvPr/>
        </p:nvGrpSpPr>
        <p:grpSpPr>
          <a:xfrm>
            <a:off x="2238459" y="3816205"/>
            <a:ext cx="1505205" cy="1184825"/>
            <a:chOff x="2579029" y="718018"/>
            <a:chExt cx="1915507" cy="1576614"/>
          </a:xfrm>
        </p:grpSpPr>
        <p:sp>
          <p:nvSpPr>
            <p:cNvPr id="1275" name="Google Shape;1275;p89"/>
            <p:cNvSpPr/>
            <p:nvPr/>
          </p:nvSpPr>
          <p:spPr>
            <a:xfrm>
              <a:off x="2579029" y="1427632"/>
              <a:ext cx="1915500" cy="8670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fabrikant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model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89"/>
            <p:cNvSpPr/>
            <p:nvPr/>
          </p:nvSpPr>
          <p:spPr>
            <a:xfrm>
              <a:off x="2579036" y="718018"/>
              <a:ext cx="1915500" cy="779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OSLO::Object</a:t>
              </a:r>
              <a:br>
                <a:rPr b="0" i="1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1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5"/>
                </a:rPr>
                <a:t>OSLO::Output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Cadeau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7" name="Google Shape;1277;p89"/>
          <p:cNvGrpSpPr/>
          <p:nvPr/>
        </p:nvGrpSpPr>
        <p:grpSpPr>
          <a:xfrm>
            <a:off x="5474678" y="3597583"/>
            <a:ext cx="965029" cy="671950"/>
            <a:chOff x="777850" y="1166775"/>
            <a:chExt cx="1915500" cy="1128000"/>
          </a:xfrm>
        </p:grpSpPr>
        <p:sp>
          <p:nvSpPr>
            <p:cNvPr id="1278" name="Google Shape;1278;p89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waarde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valuta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89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Prijs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Google Shape;1280;p89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89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282" name="Google Shape;1282;p89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6"/>
                </a:rPr>
                <a:t>beschrijving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89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4" name="Google Shape;1284;p89"/>
          <p:cNvCxnSpPr>
            <a:endCxn id="1275" idx="1"/>
          </p:cNvCxnSpPr>
          <p:nvPr/>
        </p:nvCxnSpPr>
        <p:spPr>
          <a:xfrm flipH="1" rot="-5400000">
            <a:off x="109809" y="2546606"/>
            <a:ext cx="2647800" cy="16095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5" name="Google Shape;1285;p89"/>
          <p:cNvSpPr txBox="1"/>
          <p:nvPr/>
        </p:nvSpPr>
        <p:spPr>
          <a:xfrm>
            <a:off x="789816" y="4315794"/>
            <a:ext cx="12819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produceert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6" name="Google Shape;1286;p89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254" name="Google Shape;1254;p89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9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8" name="Google Shape;1288;p89"/>
          <p:cNvCxnSpPr>
            <a:stCxn id="1276" idx="3"/>
            <a:endCxn id="1259" idx="1"/>
          </p:cNvCxnSpPr>
          <p:nvPr/>
        </p:nvCxnSpPr>
        <p:spPr>
          <a:xfrm flipH="1" rot="10800000">
            <a:off x="3743665" y="2985565"/>
            <a:ext cx="1178100" cy="1123500"/>
          </a:xfrm>
          <a:prstGeom prst="bentConnector3">
            <a:avLst>
              <a:gd fmla="val 85747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9" name="Google Shape;1289;p89"/>
          <p:cNvCxnSpPr>
            <a:endCxn id="1268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118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0" name="Google Shape;1290;p89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1" name="Google Shape;1291;p89"/>
          <p:cNvCxnSpPr>
            <a:stCxn id="1278" idx="2"/>
          </p:cNvCxnSpPr>
          <p:nvPr/>
        </p:nvCxnSpPr>
        <p:spPr>
          <a:xfrm flipH="1">
            <a:off x="5497293" y="4269532"/>
            <a:ext cx="459900" cy="401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292" name="Google Shape;1292;p89"/>
          <p:cNvSpPr txBox="1"/>
          <p:nvPr/>
        </p:nvSpPr>
        <p:spPr>
          <a:xfrm>
            <a:off x="7913576" y="2846807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8"/>
              </a:rPr>
              <a:t>heeft magazijn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89"/>
          <p:cNvSpPr txBox="1"/>
          <p:nvPr/>
        </p:nvSpPr>
        <p:spPr>
          <a:xfrm>
            <a:off x="6630319" y="2702349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9"/>
              </a:rPr>
              <a:t>heeft maatsch.</a:t>
            </a:r>
            <a:b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0"/>
              </a:rPr>
            </a:b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zetel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89"/>
          <p:cNvSpPr txBox="1"/>
          <p:nvPr/>
        </p:nvSpPr>
        <p:spPr>
          <a:xfrm>
            <a:off x="3836087" y="3750939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◀ wilt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89"/>
          <p:cNvSpPr txBox="1"/>
          <p:nvPr/>
        </p:nvSpPr>
        <p:spPr>
          <a:xfrm>
            <a:off x="4438388" y="4609710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aangeboden door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6" name="Google Shape;1296;p89"/>
          <p:cNvCxnSpPr>
            <a:stCxn id="1260" idx="0"/>
          </p:cNvCxnSpPr>
          <p:nvPr/>
        </p:nvCxnSpPr>
        <p:spPr>
          <a:xfrm rot="-5400000">
            <a:off x="5800307" y="1588666"/>
            <a:ext cx="657300" cy="9039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89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89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89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89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89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89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350" y="4134188"/>
            <a:ext cx="3089650" cy="10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90"/>
          <p:cNvSpPr txBox="1"/>
          <p:nvPr/>
        </p:nvSpPr>
        <p:spPr>
          <a:xfrm>
            <a:off x="177900" y="1306025"/>
            <a:ext cx="872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https://bit.ly/plenaryiceg</a:t>
            </a:r>
            <a:endParaRPr sz="3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9" name="Google Shape;1309;p90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Back to the plenary meeting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10" name="Google Shape;1310;p9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91"/>
          <p:cNvSpPr txBox="1"/>
          <p:nvPr>
            <p:ph idx="4294967295" type="body"/>
          </p:nvPr>
        </p:nvSpPr>
        <p:spPr>
          <a:xfrm>
            <a:off x="457800" y="2571450"/>
            <a:ext cx="7342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Future trainings for C-level and for developers </a:t>
            </a:r>
            <a:endParaRPr/>
          </a:p>
          <a:p>
            <a:pPr indent="-35433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Other upcoming initiatives </a:t>
            </a:r>
            <a:endParaRPr/>
          </a:p>
          <a:p>
            <a:pPr indent="-35433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Feedback - Did we meet the expectations? Please give feedback in the chat.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1316" name="Google Shape;1316;p91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11:45 - 12:00 - Wrap-up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1317" name="Google Shape;1317;p91"/>
          <p:cNvPicPr preferRelativeResize="0"/>
          <p:nvPr/>
        </p:nvPicPr>
        <p:blipFill rotWithShape="1">
          <a:blip r:embed="rId3">
            <a:alphaModFix/>
          </a:blip>
          <a:srcRect b="34949" l="0" r="0" t="2807"/>
          <a:stretch/>
        </p:blipFill>
        <p:spPr>
          <a:xfrm>
            <a:off x="2981025" y="4504850"/>
            <a:ext cx="704175" cy="5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92"/>
          <p:cNvSpPr txBox="1"/>
          <p:nvPr>
            <p:ph idx="4294967295" type="title"/>
          </p:nvPr>
        </p:nvSpPr>
        <p:spPr>
          <a:xfrm>
            <a:off x="319350" y="399300"/>
            <a:ext cx="8686200" cy="39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b="1" lang="en-US" sz="4900"/>
              <a:t>Thank you!</a:t>
            </a:r>
            <a:endParaRPr b="1" sz="2400"/>
          </a:p>
        </p:txBody>
      </p:sp>
      <p:pic>
        <p:nvPicPr>
          <p:cNvPr id="1323" name="Google Shape;132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205225"/>
            <a:ext cx="1136900" cy="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325" y="288150"/>
            <a:ext cx="1499675" cy="4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8475" y="39700"/>
            <a:ext cx="904825" cy="7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Preparing for the SDG Regulation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3" name="Google Shape;153;p2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625" y="1067800"/>
            <a:ext cx="7516622" cy="42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293525" y="361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4294967295" type="body"/>
          </p:nvPr>
        </p:nvSpPr>
        <p:spPr>
          <a:xfrm>
            <a:off x="457800" y="2172625"/>
            <a:ext cx="7342800" cy="29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Levels of interoperability 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Governance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Semantic data 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API’s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Tooling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10:15 - 10:50 - Plenary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38" y="2320650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25" y="3318400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25" y="3817275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88" y="4292550"/>
            <a:ext cx="337825" cy="3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125" y="28195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